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4596" r:id="rId2"/>
  </p:sldMasterIdLst>
  <p:notesMasterIdLst>
    <p:notesMasterId r:id="rId19"/>
  </p:notesMasterIdLst>
  <p:handoutMasterIdLst>
    <p:handoutMasterId r:id="rId20"/>
  </p:handoutMasterIdLst>
  <p:sldIdLst>
    <p:sldId id="450" r:id="rId3"/>
    <p:sldId id="438" r:id="rId4"/>
    <p:sldId id="388" r:id="rId5"/>
    <p:sldId id="457" r:id="rId6"/>
    <p:sldId id="465" r:id="rId7"/>
    <p:sldId id="467" r:id="rId8"/>
    <p:sldId id="454" r:id="rId9"/>
    <p:sldId id="458" r:id="rId10"/>
    <p:sldId id="461" r:id="rId11"/>
    <p:sldId id="462" r:id="rId12"/>
    <p:sldId id="463" r:id="rId13"/>
    <p:sldId id="460" r:id="rId14"/>
    <p:sldId id="464" r:id="rId15"/>
    <p:sldId id="453" r:id="rId16"/>
    <p:sldId id="455" r:id="rId17"/>
    <p:sldId id="468" r:id="rId18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sta@TARC.local" initials="v" lastIdx="3" clrIdx="0">
    <p:extLst>
      <p:ext uri="{19B8F6BF-5375-455C-9EA6-DF929625EA0E}">
        <p15:presenceInfo xmlns:p15="http://schemas.microsoft.com/office/powerpoint/2012/main" userId="S-1-5-21-2796997573-3189953873-504334199-46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150"/>
    <a:srgbClr val="624E52"/>
    <a:srgbClr val="585858"/>
    <a:srgbClr val="005A8B"/>
    <a:srgbClr val="DBD087"/>
    <a:srgbClr val="E8CE79"/>
    <a:srgbClr val="723D14"/>
    <a:srgbClr val="1A3468"/>
    <a:srgbClr val="CC9900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3857" autoAdjust="0"/>
  </p:normalViewPr>
  <p:slideViewPr>
    <p:cSldViewPr snapToGrid="0" snapToObjects="1">
      <p:cViewPr varScale="1">
        <p:scale>
          <a:sx n="107" d="100"/>
          <a:sy n="107" d="100"/>
        </p:scale>
        <p:origin x="1680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57" d="100"/>
          <a:sy n="57" d="100"/>
        </p:scale>
        <p:origin x="-1788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A323B-43C9-4BD4-94AA-F5106AF3C2BA}" type="doc">
      <dgm:prSet loTypeId="urn:microsoft.com/office/officeart/2005/8/layout/arrow2" loCatId="process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D4FE701-9217-466D-A387-3D364F710F0C}">
      <dgm:prSet phldrT="[Text]" custT="1"/>
      <dgm:spPr/>
      <dgm:t>
        <a:bodyPr/>
        <a:lstStyle/>
        <a:p>
          <a:pPr algn="ctr"/>
          <a:r>
            <a:rPr lang="en-US" sz="2000" dirty="0"/>
            <a:t>    </a:t>
          </a:r>
          <a:r>
            <a:rPr lang="en-US" sz="1600" dirty="0"/>
            <a:t>2016</a:t>
          </a:r>
        </a:p>
        <a:p>
          <a:pPr algn="ctr"/>
          <a:r>
            <a:rPr lang="en-US" sz="1600" dirty="0"/>
            <a:t>4 VISTAs are placed with EDDs in Texas</a:t>
          </a:r>
        </a:p>
      </dgm:t>
    </dgm:pt>
    <dgm:pt modelId="{3552DB66-D92C-4E6A-B8F5-529FC7E4FEFA}" type="parTrans" cxnId="{75516684-9BFB-4F44-B123-40D2F2802B92}">
      <dgm:prSet/>
      <dgm:spPr/>
      <dgm:t>
        <a:bodyPr/>
        <a:lstStyle/>
        <a:p>
          <a:endParaRPr lang="en-US"/>
        </a:p>
      </dgm:t>
    </dgm:pt>
    <dgm:pt modelId="{7C14F045-3CA7-4698-8691-02C955959F82}" type="sibTrans" cxnId="{75516684-9BFB-4F44-B123-40D2F2802B92}">
      <dgm:prSet/>
      <dgm:spPr/>
      <dgm:t>
        <a:bodyPr/>
        <a:lstStyle/>
        <a:p>
          <a:endParaRPr lang="en-US"/>
        </a:p>
      </dgm:t>
    </dgm:pt>
    <dgm:pt modelId="{0A2F70AB-B8D7-488F-96A9-7CD346AAD21A}">
      <dgm:prSet phldrT="[Text]" custT="1"/>
      <dgm:spPr/>
      <dgm:t>
        <a:bodyPr/>
        <a:lstStyle/>
        <a:p>
          <a:pPr algn="ctr"/>
          <a:r>
            <a:rPr lang="en-US" sz="1800" dirty="0"/>
            <a:t>2017</a:t>
          </a:r>
        </a:p>
        <a:p>
          <a:pPr algn="ctr"/>
          <a:r>
            <a:rPr lang="en-US" sz="1800" dirty="0"/>
            <a:t>Program opens to 10 EDDs across the AURO region</a:t>
          </a:r>
        </a:p>
        <a:p>
          <a:pPr algn="ctr"/>
          <a:r>
            <a:rPr lang="en-US" sz="1800" dirty="0"/>
            <a:t>Addition of VISTA Leader</a:t>
          </a:r>
        </a:p>
      </dgm:t>
    </dgm:pt>
    <dgm:pt modelId="{F6B60808-1D98-47C8-9B0F-95F4874A21F5}" type="parTrans" cxnId="{053D82BA-63C2-430E-9937-9113E3C71EB0}">
      <dgm:prSet/>
      <dgm:spPr/>
      <dgm:t>
        <a:bodyPr/>
        <a:lstStyle/>
        <a:p>
          <a:endParaRPr lang="en-US"/>
        </a:p>
      </dgm:t>
    </dgm:pt>
    <dgm:pt modelId="{8270329E-FE5E-4452-BC83-2200775392D3}" type="sibTrans" cxnId="{053D82BA-63C2-430E-9937-9113E3C71EB0}">
      <dgm:prSet/>
      <dgm:spPr/>
      <dgm:t>
        <a:bodyPr/>
        <a:lstStyle/>
        <a:p>
          <a:endParaRPr lang="en-US"/>
        </a:p>
      </dgm:t>
    </dgm:pt>
    <dgm:pt modelId="{6C76FDA2-6A94-4C6D-8531-66B15B3AB5AE}">
      <dgm:prSet phldrT="[Text]" custT="1"/>
      <dgm:spPr/>
      <dgm:t>
        <a:bodyPr/>
        <a:lstStyle/>
        <a:p>
          <a:pPr algn="ctr"/>
          <a:r>
            <a:rPr lang="en-US" sz="2300" dirty="0"/>
            <a:t>2018</a:t>
          </a:r>
        </a:p>
        <a:p>
          <a:pPr algn="ctr"/>
          <a:r>
            <a:rPr lang="en-US" sz="2000" dirty="0"/>
            <a:t>AURO to host 15 VISTAs</a:t>
          </a:r>
        </a:p>
        <a:p>
          <a:pPr algn="ctr"/>
          <a:r>
            <a:rPr lang="en-US" sz="2000" dirty="0"/>
            <a:t>DRO opens program to 5 EDDs in Colorado and Utah </a:t>
          </a:r>
        </a:p>
      </dgm:t>
    </dgm:pt>
    <dgm:pt modelId="{072DE72B-5AD0-46EF-8C49-951F1EA8ABE9}" type="parTrans" cxnId="{E235174D-43F1-4F7E-95F2-A5A277E7A9F4}">
      <dgm:prSet/>
      <dgm:spPr/>
      <dgm:t>
        <a:bodyPr/>
        <a:lstStyle/>
        <a:p>
          <a:endParaRPr lang="en-US"/>
        </a:p>
      </dgm:t>
    </dgm:pt>
    <dgm:pt modelId="{7C08397F-5C3B-45A1-AE03-41A5B901839C}" type="sibTrans" cxnId="{E235174D-43F1-4F7E-95F2-A5A277E7A9F4}">
      <dgm:prSet/>
      <dgm:spPr/>
      <dgm:t>
        <a:bodyPr/>
        <a:lstStyle/>
        <a:p>
          <a:endParaRPr lang="en-US"/>
        </a:p>
      </dgm:t>
    </dgm:pt>
    <dgm:pt modelId="{3F9B82AA-4CAB-496D-91EF-C20885B3AD1D}">
      <dgm:prSet custT="1"/>
      <dgm:spPr/>
      <dgm:t>
        <a:bodyPr/>
        <a:lstStyle/>
        <a:p>
          <a:pPr algn="ctr"/>
          <a:r>
            <a:rPr lang="en-US" sz="3200" dirty="0"/>
            <a:t>2019</a:t>
          </a:r>
        </a:p>
        <a:p>
          <a:pPr algn="ctr"/>
          <a:r>
            <a:rPr lang="en-US" sz="2000" dirty="0"/>
            <a:t>AURO to recruit host 15 VISTAs</a:t>
          </a:r>
        </a:p>
        <a:p>
          <a:pPr algn="ctr"/>
          <a:r>
            <a:rPr lang="en-US" sz="2000" dirty="0"/>
            <a:t>DRO extends program to all regional states with 10 total VISTAs</a:t>
          </a:r>
        </a:p>
        <a:p>
          <a:pPr algn="ctr"/>
          <a:r>
            <a:rPr lang="en-US" sz="2000" dirty="0"/>
            <a:t>Each program will have 1 VISTA Leader</a:t>
          </a:r>
        </a:p>
      </dgm:t>
    </dgm:pt>
    <dgm:pt modelId="{6F2C6D2F-2850-47D3-B554-99BBB9F5E1BB}" type="parTrans" cxnId="{3D3E92CD-9C9F-4879-8BA2-211150A57A8A}">
      <dgm:prSet/>
      <dgm:spPr/>
      <dgm:t>
        <a:bodyPr/>
        <a:lstStyle/>
        <a:p>
          <a:endParaRPr lang="en-US"/>
        </a:p>
      </dgm:t>
    </dgm:pt>
    <dgm:pt modelId="{6A867579-EDDE-4996-ACD4-3D935CA10BF2}" type="sibTrans" cxnId="{3D3E92CD-9C9F-4879-8BA2-211150A57A8A}">
      <dgm:prSet/>
      <dgm:spPr/>
      <dgm:t>
        <a:bodyPr/>
        <a:lstStyle/>
        <a:p>
          <a:endParaRPr lang="en-US"/>
        </a:p>
      </dgm:t>
    </dgm:pt>
    <dgm:pt modelId="{31023B68-9C47-46E0-8270-FE6AE6F9C843}" type="pres">
      <dgm:prSet presAssocID="{3A8A323B-43C9-4BD4-94AA-F5106AF3C2BA}" presName="arrowDiagram" presStyleCnt="0">
        <dgm:presLayoutVars>
          <dgm:chMax val="5"/>
          <dgm:dir/>
          <dgm:resizeHandles val="exact"/>
        </dgm:presLayoutVars>
      </dgm:prSet>
      <dgm:spPr/>
    </dgm:pt>
    <dgm:pt modelId="{58D38532-B959-436E-83B0-60784D0463B0}" type="pres">
      <dgm:prSet presAssocID="{3A8A323B-43C9-4BD4-94AA-F5106AF3C2BA}" presName="arrow" presStyleLbl="bgShp" presStyleIdx="0" presStyleCnt="1"/>
      <dgm:spPr/>
    </dgm:pt>
    <dgm:pt modelId="{C37681E3-9B68-441F-8A81-88FE7EE99755}" type="pres">
      <dgm:prSet presAssocID="{3A8A323B-43C9-4BD4-94AA-F5106AF3C2BA}" presName="arrowDiagram4" presStyleCnt="0"/>
      <dgm:spPr/>
    </dgm:pt>
    <dgm:pt modelId="{57D0981A-602A-44EB-A70C-C384529B2C08}" type="pres">
      <dgm:prSet presAssocID="{CD4FE701-9217-466D-A387-3D364F710F0C}" presName="bullet4a" presStyleLbl="node1" presStyleIdx="0" presStyleCnt="4" custLinFactX="-27837" custLinFactY="3985" custLinFactNeighborX="-100000" custLinFactNeighborY="100000"/>
      <dgm:spPr/>
    </dgm:pt>
    <dgm:pt modelId="{09681D42-8C6B-44C9-8F4B-220C1A53C38B}" type="pres">
      <dgm:prSet presAssocID="{CD4FE701-9217-466D-A387-3D364F710F0C}" presName="textBox4a" presStyleLbl="revTx" presStyleIdx="0" presStyleCnt="4" custLinFactNeighborX="-39269" custLinFactNeighborY="17014">
        <dgm:presLayoutVars>
          <dgm:bulletEnabled val="1"/>
        </dgm:presLayoutVars>
      </dgm:prSet>
      <dgm:spPr/>
    </dgm:pt>
    <dgm:pt modelId="{B6074A5D-2C8C-4012-99BE-47B3751E1836}" type="pres">
      <dgm:prSet presAssocID="{0A2F70AB-B8D7-488F-96A9-7CD346AAD21A}" presName="bullet4b" presStyleLbl="node1" presStyleIdx="1" presStyleCnt="4" custLinFactNeighborX="-88208" custLinFactNeighborY="49572"/>
      <dgm:spPr/>
    </dgm:pt>
    <dgm:pt modelId="{9B0FD2A0-2F23-4F0A-AD05-44806CED3396}" type="pres">
      <dgm:prSet presAssocID="{0A2F70AB-B8D7-488F-96A9-7CD346AAD21A}" presName="textBox4b" presStyleLbl="revTx" presStyleIdx="1" presStyleCnt="4" custLinFactNeighborX="-40307" custLinFactNeighborY="19216">
        <dgm:presLayoutVars>
          <dgm:bulletEnabled val="1"/>
        </dgm:presLayoutVars>
      </dgm:prSet>
      <dgm:spPr/>
    </dgm:pt>
    <dgm:pt modelId="{9B9A30B0-50DB-46C7-9654-D097181208E1}" type="pres">
      <dgm:prSet presAssocID="{6C76FDA2-6A94-4C6D-8531-66B15B3AB5AE}" presName="bullet4c" presStyleLbl="node1" presStyleIdx="2" presStyleCnt="4" custLinFactX="-40540" custLinFactNeighborX="-100000" custLinFactNeighborY="70270"/>
      <dgm:spPr/>
    </dgm:pt>
    <dgm:pt modelId="{9FA46DB4-E577-405E-976D-B32067CEDCC6}" type="pres">
      <dgm:prSet presAssocID="{6C76FDA2-6A94-4C6D-8531-66B15B3AB5AE}" presName="textBox4c" presStyleLbl="revTx" presStyleIdx="2" presStyleCnt="4" custScaleX="121692" custLinFactNeighborX="-43580" custLinFactNeighborY="20299">
        <dgm:presLayoutVars>
          <dgm:bulletEnabled val="1"/>
        </dgm:presLayoutVars>
      </dgm:prSet>
      <dgm:spPr/>
    </dgm:pt>
    <dgm:pt modelId="{5221060D-F998-48FF-92EB-F446384310B2}" type="pres">
      <dgm:prSet presAssocID="{3F9B82AA-4CAB-496D-91EF-C20885B3AD1D}" presName="bullet4d" presStyleLbl="node1" presStyleIdx="3" presStyleCnt="4"/>
      <dgm:spPr/>
    </dgm:pt>
    <dgm:pt modelId="{5534F4FB-E5B0-4055-8F2D-79D7D0C0E408}" type="pres">
      <dgm:prSet presAssocID="{3F9B82AA-4CAB-496D-91EF-C20885B3AD1D}" presName="textBox4d" presStyleLbl="revTx" presStyleIdx="3" presStyleCnt="4" custScaleX="150455" custLinFactNeighborX="-12078" custLinFactNeighborY="0">
        <dgm:presLayoutVars>
          <dgm:bulletEnabled val="1"/>
        </dgm:presLayoutVars>
      </dgm:prSet>
      <dgm:spPr/>
    </dgm:pt>
  </dgm:ptLst>
  <dgm:cxnLst>
    <dgm:cxn modelId="{3AC2A11F-1903-4439-92F2-807761947D2C}" type="presOf" srcId="{6C76FDA2-6A94-4C6D-8531-66B15B3AB5AE}" destId="{9FA46DB4-E577-405E-976D-B32067CEDCC6}" srcOrd="0" destOrd="0" presId="urn:microsoft.com/office/officeart/2005/8/layout/arrow2"/>
    <dgm:cxn modelId="{2178A02E-E631-4DE9-8677-9C2EA519954E}" type="presOf" srcId="{3A8A323B-43C9-4BD4-94AA-F5106AF3C2BA}" destId="{31023B68-9C47-46E0-8270-FE6AE6F9C843}" srcOrd="0" destOrd="0" presId="urn:microsoft.com/office/officeart/2005/8/layout/arrow2"/>
    <dgm:cxn modelId="{505E1030-1186-4BFE-A13C-0D7F3EB97140}" type="presOf" srcId="{0A2F70AB-B8D7-488F-96A9-7CD346AAD21A}" destId="{9B0FD2A0-2F23-4F0A-AD05-44806CED3396}" srcOrd="0" destOrd="0" presId="urn:microsoft.com/office/officeart/2005/8/layout/arrow2"/>
    <dgm:cxn modelId="{E235174D-43F1-4F7E-95F2-A5A277E7A9F4}" srcId="{3A8A323B-43C9-4BD4-94AA-F5106AF3C2BA}" destId="{6C76FDA2-6A94-4C6D-8531-66B15B3AB5AE}" srcOrd="2" destOrd="0" parTransId="{072DE72B-5AD0-46EF-8C49-951F1EA8ABE9}" sibTransId="{7C08397F-5C3B-45A1-AE03-41A5B901839C}"/>
    <dgm:cxn modelId="{75516684-9BFB-4F44-B123-40D2F2802B92}" srcId="{3A8A323B-43C9-4BD4-94AA-F5106AF3C2BA}" destId="{CD4FE701-9217-466D-A387-3D364F710F0C}" srcOrd="0" destOrd="0" parTransId="{3552DB66-D92C-4E6A-B8F5-529FC7E4FEFA}" sibTransId="{7C14F045-3CA7-4698-8691-02C955959F82}"/>
    <dgm:cxn modelId="{712348B9-F489-4A90-BEB3-AB26D65118CB}" type="presOf" srcId="{3F9B82AA-4CAB-496D-91EF-C20885B3AD1D}" destId="{5534F4FB-E5B0-4055-8F2D-79D7D0C0E408}" srcOrd="0" destOrd="0" presId="urn:microsoft.com/office/officeart/2005/8/layout/arrow2"/>
    <dgm:cxn modelId="{053D82BA-63C2-430E-9937-9113E3C71EB0}" srcId="{3A8A323B-43C9-4BD4-94AA-F5106AF3C2BA}" destId="{0A2F70AB-B8D7-488F-96A9-7CD346AAD21A}" srcOrd="1" destOrd="0" parTransId="{F6B60808-1D98-47C8-9B0F-95F4874A21F5}" sibTransId="{8270329E-FE5E-4452-BC83-2200775392D3}"/>
    <dgm:cxn modelId="{BC0F79C7-3DF4-4128-8A49-1F9AC0C128C5}" type="presOf" srcId="{CD4FE701-9217-466D-A387-3D364F710F0C}" destId="{09681D42-8C6B-44C9-8F4B-220C1A53C38B}" srcOrd="0" destOrd="0" presId="urn:microsoft.com/office/officeart/2005/8/layout/arrow2"/>
    <dgm:cxn modelId="{3D3E92CD-9C9F-4879-8BA2-211150A57A8A}" srcId="{3A8A323B-43C9-4BD4-94AA-F5106AF3C2BA}" destId="{3F9B82AA-4CAB-496D-91EF-C20885B3AD1D}" srcOrd="3" destOrd="0" parTransId="{6F2C6D2F-2850-47D3-B554-99BBB9F5E1BB}" sibTransId="{6A867579-EDDE-4996-ACD4-3D935CA10BF2}"/>
    <dgm:cxn modelId="{1B0405F1-A716-4804-8739-076875FCACCC}" type="presParOf" srcId="{31023B68-9C47-46E0-8270-FE6AE6F9C843}" destId="{58D38532-B959-436E-83B0-60784D0463B0}" srcOrd="0" destOrd="0" presId="urn:microsoft.com/office/officeart/2005/8/layout/arrow2"/>
    <dgm:cxn modelId="{270C0AB5-842D-4126-99D7-B1D5ACC98D71}" type="presParOf" srcId="{31023B68-9C47-46E0-8270-FE6AE6F9C843}" destId="{C37681E3-9B68-441F-8A81-88FE7EE99755}" srcOrd="1" destOrd="0" presId="urn:microsoft.com/office/officeart/2005/8/layout/arrow2"/>
    <dgm:cxn modelId="{B79B1F17-357C-4317-812D-80252CC992B8}" type="presParOf" srcId="{C37681E3-9B68-441F-8A81-88FE7EE99755}" destId="{57D0981A-602A-44EB-A70C-C384529B2C08}" srcOrd="0" destOrd="0" presId="urn:microsoft.com/office/officeart/2005/8/layout/arrow2"/>
    <dgm:cxn modelId="{D8DEC59A-2348-4FE2-8462-6ADB1A6688DD}" type="presParOf" srcId="{C37681E3-9B68-441F-8A81-88FE7EE99755}" destId="{09681D42-8C6B-44C9-8F4B-220C1A53C38B}" srcOrd="1" destOrd="0" presId="urn:microsoft.com/office/officeart/2005/8/layout/arrow2"/>
    <dgm:cxn modelId="{78D7BCC1-374D-408A-AD2A-8BEEDE0074A5}" type="presParOf" srcId="{C37681E3-9B68-441F-8A81-88FE7EE99755}" destId="{B6074A5D-2C8C-4012-99BE-47B3751E1836}" srcOrd="2" destOrd="0" presId="urn:microsoft.com/office/officeart/2005/8/layout/arrow2"/>
    <dgm:cxn modelId="{D9DBC3B9-CC69-449E-9E78-2140B9944F56}" type="presParOf" srcId="{C37681E3-9B68-441F-8A81-88FE7EE99755}" destId="{9B0FD2A0-2F23-4F0A-AD05-44806CED3396}" srcOrd="3" destOrd="0" presId="urn:microsoft.com/office/officeart/2005/8/layout/arrow2"/>
    <dgm:cxn modelId="{6F67787A-F114-477C-A209-CEE5CA0B1D95}" type="presParOf" srcId="{C37681E3-9B68-441F-8A81-88FE7EE99755}" destId="{9B9A30B0-50DB-46C7-9654-D097181208E1}" srcOrd="4" destOrd="0" presId="urn:microsoft.com/office/officeart/2005/8/layout/arrow2"/>
    <dgm:cxn modelId="{6D540F66-0FEB-46B6-A9F3-923B14058D76}" type="presParOf" srcId="{C37681E3-9B68-441F-8A81-88FE7EE99755}" destId="{9FA46DB4-E577-405E-976D-B32067CEDCC6}" srcOrd="5" destOrd="0" presId="urn:microsoft.com/office/officeart/2005/8/layout/arrow2"/>
    <dgm:cxn modelId="{B3AB1A4F-7914-4500-B8CF-75929F090731}" type="presParOf" srcId="{C37681E3-9B68-441F-8A81-88FE7EE99755}" destId="{5221060D-F998-48FF-92EB-F446384310B2}" srcOrd="6" destOrd="0" presId="urn:microsoft.com/office/officeart/2005/8/layout/arrow2"/>
    <dgm:cxn modelId="{542A5331-64BA-45C0-B89C-3B607AE1A953}" type="presParOf" srcId="{C37681E3-9B68-441F-8A81-88FE7EE99755}" destId="{5534F4FB-E5B0-4055-8F2D-79D7D0C0E408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2717E2-7E9B-495D-8779-FC792F5A4DD0}" type="doc">
      <dgm:prSet loTypeId="urn:microsoft.com/office/officeart/2005/8/layout/cycle8" loCatId="cycle" qsTypeId="urn:microsoft.com/office/officeart/2005/8/quickstyle/3d4" qsCatId="3D" csTypeId="urn:microsoft.com/office/officeart/2005/8/colors/accent1_2" csCatId="accent1" phldr="1"/>
      <dgm:spPr/>
    </dgm:pt>
    <dgm:pt modelId="{0FF45227-4364-4A39-A1A4-69D67B1E6275}">
      <dgm:prSet phldrT="[Text]" custT="1"/>
      <dgm:spPr/>
      <dgm:t>
        <a:bodyPr/>
        <a:lstStyle/>
        <a:p>
          <a:endParaRPr lang="en-US" sz="10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r>
            <a:rPr lang="en-US" sz="2000" dirty="0">
              <a:latin typeface="Georgia" panose="02040502050405020303" pitchFamily="18" charset="0"/>
              <a:cs typeface="Helvetica" panose="020B0604020202020204" pitchFamily="34" charset="0"/>
            </a:rPr>
            <a:t>After 3 years, the EDD will need to compete to continue participating</a:t>
          </a:r>
          <a:endParaRPr lang="en-US" sz="2000" dirty="0"/>
        </a:p>
      </dgm:t>
    </dgm:pt>
    <dgm:pt modelId="{66B160B8-B932-4C8B-8B19-A5D521B4B1C1}" type="parTrans" cxnId="{2194466C-C292-4F2F-9CFC-100FB82EB99D}">
      <dgm:prSet/>
      <dgm:spPr/>
      <dgm:t>
        <a:bodyPr/>
        <a:lstStyle/>
        <a:p>
          <a:endParaRPr lang="en-US"/>
        </a:p>
      </dgm:t>
    </dgm:pt>
    <dgm:pt modelId="{953393CA-292A-4AD8-8E4A-3DC84912C8D6}" type="sibTrans" cxnId="{2194466C-C292-4F2F-9CFC-100FB82EB99D}">
      <dgm:prSet/>
      <dgm:spPr/>
      <dgm:t>
        <a:bodyPr/>
        <a:lstStyle/>
        <a:p>
          <a:endParaRPr lang="en-US"/>
        </a:p>
      </dgm:t>
    </dgm:pt>
    <dgm:pt modelId="{2592C1EF-4F51-440F-8E07-C862A58CBBFA}">
      <dgm:prSet phldrT="[Text]" custT="1"/>
      <dgm:spPr/>
      <dgm:t>
        <a:bodyPr/>
        <a:lstStyle/>
        <a:p>
          <a:r>
            <a:rPr lang="en-US" sz="2000" dirty="0">
              <a:latin typeface="Georgia" panose="02040502050405020303" pitchFamily="18" charset="0"/>
              <a:cs typeface="Helvetica" panose="020B0604020202020204" pitchFamily="34" charset="0"/>
            </a:rPr>
            <a:t>EDD designates a Capacity Building project</a:t>
          </a:r>
        </a:p>
        <a:p>
          <a:endParaRPr lang="en-US" sz="900" dirty="0"/>
        </a:p>
      </dgm:t>
    </dgm:pt>
    <dgm:pt modelId="{DEF05D66-A388-4395-96EE-48DDCAE1ECBF}" type="parTrans" cxnId="{313AF116-27DC-4870-A420-E969786621D4}">
      <dgm:prSet/>
      <dgm:spPr/>
      <dgm:t>
        <a:bodyPr/>
        <a:lstStyle/>
        <a:p>
          <a:endParaRPr lang="en-US"/>
        </a:p>
      </dgm:t>
    </dgm:pt>
    <dgm:pt modelId="{427916D7-C08B-4605-AF30-0B747C790AD8}" type="sibTrans" cxnId="{313AF116-27DC-4870-A420-E969786621D4}">
      <dgm:prSet/>
      <dgm:spPr/>
      <dgm:t>
        <a:bodyPr/>
        <a:lstStyle/>
        <a:p>
          <a:endParaRPr lang="en-US"/>
        </a:p>
      </dgm:t>
    </dgm:pt>
    <dgm:pt modelId="{5C62925A-A315-4B04-A411-8C4071343D38}">
      <dgm:prSet custT="1"/>
      <dgm:spPr/>
      <dgm:t>
        <a:bodyPr/>
        <a:lstStyle/>
        <a:p>
          <a:endParaRPr lang="en-US" sz="10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r>
            <a:rPr lang="en-US" sz="2000" dirty="0">
              <a:latin typeface="Georgia" panose="02040502050405020303" pitchFamily="18" charset="0"/>
              <a:cs typeface="Helvetica" panose="020B0604020202020204" pitchFamily="34" charset="0"/>
            </a:rPr>
            <a:t>Individual VISTAs serve for 1-3 years of the project</a:t>
          </a:r>
          <a:endParaRPr lang="en-US" sz="2000" dirty="0"/>
        </a:p>
      </dgm:t>
    </dgm:pt>
    <dgm:pt modelId="{0D52054D-057B-4CEB-8467-092889717FE7}" type="parTrans" cxnId="{0F1E6CA9-898D-4106-88A5-B427DC095B9F}">
      <dgm:prSet/>
      <dgm:spPr/>
      <dgm:t>
        <a:bodyPr/>
        <a:lstStyle/>
        <a:p>
          <a:endParaRPr lang="en-US"/>
        </a:p>
      </dgm:t>
    </dgm:pt>
    <dgm:pt modelId="{1A518968-41F2-4E60-8922-0719ED18FA52}" type="sibTrans" cxnId="{0F1E6CA9-898D-4106-88A5-B427DC095B9F}">
      <dgm:prSet/>
      <dgm:spPr/>
      <dgm:t>
        <a:bodyPr/>
        <a:lstStyle/>
        <a:p>
          <a:endParaRPr lang="en-US"/>
        </a:p>
      </dgm:t>
    </dgm:pt>
    <dgm:pt modelId="{8FFA1F32-0BE5-45EA-9BB9-6678BAA827C6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dirty="0">
              <a:latin typeface="Georgia" panose="02040502050405020303" pitchFamily="18" charset="0"/>
              <a:cs typeface="Helvetica" panose="020B0604020202020204" pitchFamily="34" charset="0"/>
            </a:rPr>
            <a:t>EDD joins the EDA VISTA Program for a 3-year period</a:t>
          </a: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lvl="0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dirty="0"/>
        </a:p>
      </dgm:t>
    </dgm:pt>
    <dgm:pt modelId="{B011F20E-6BF8-4BB5-A9F2-F02918B32C22}" type="sibTrans" cxnId="{D71EF3F9-E15C-4B53-B236-7F243C666694}">
      <dgm:prSet/>
      <dgm:spPr/>
      <dgm:t>
        <a:bodyPr/>
        <a:lstStyle/>
        <a:p>
          <a:endParaRPr lang="en-US"/>
        </a:p>
      </dgm:t>
    </dgm:pt>
    <dgm:pt modelId="{8878E7D3-803C-427B-8B26-7E3BFD252CF4}" type="parTrans" cxnId="{D71EF3F9-E15C-4B53-B236-7F243C666694}">
      <dgm:prSet/>
      <dgm:spPr/>
      <dgm:t>
        <a:bodyPr/>
        <a:lstStyle/>
        <a:p>
          <a:endParaRPr lang="en-US"/>
        </a:p>
      </dgm:t>
    </dgm:pt>
    <dgm:pt modelId="{4C7A3F58-4D24-4C8A-B4DB-EFE47F0EC324}" type="pres">
      <dgm:prSet presAssocID="{F22717E2-7E9B-495D-8779-FC792F5A4DD0}" presName="compositeShape" presStyleCnt="0">
        <dgm:presLayoutVars>
          <dgm:chMax val="7"/>
          <dgm:dir/>
          <dgm:resizeHandles val="exact"/>
        </dgm:presLayoutVars>
      </dgm:prSet>
      <dgm:spPr/>
    </dgm:pt>
    <dgm:pt modelId="{E3A7EA55-CEB9-47D3-9166-83629EAD2A40}" type="pres">
      <dgm:prSet presAssocID="{F22717E2-7E9B-495D-8779-FC792F5A4DD0}" presName="wedge1" presStyleLbl="node1" presStyleIdx="0" presStyleCnt="4" custScaleX="170597"/>
      <dgm:spPr/>
    </dgm:pt>
    <dgm:pt modelId="{44BD2E24-FCD7-462C-927D-FCEC1FEAB15F}" type="pres">
      <dgm:prSet presAssocID="{F22717E2-7E9B-495D-8779-FC792F5A4DD0}" presName="dummy1a" presStyleCnt="0"/>
      <dgm:spPr/>
    </dgm:pt>
    <dgm:pt modelId="{F9F8A4B2-C362-46B0-A6BB-998BC837EE07}" type="pres">
      <dgm:prSet presAssocID="{F22717E2-7E9B-495D-8779-FC792F5A4DD0}" presName="dummy1b" presStyleCnt="0"/>
      <dgm:spPr/>
    </dgm:pt>
    <dgm:pt modelId="{B08A1A5D-4606-49C3-A8BB-0776DC8C4B89}" type="pres">
      <dgm:prSet presAssocID="{F22717E2-7E9B-495D-8779-FC792F5A4DD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B45247B4-A22B-4909-93F7-578F8D026252}" type="pres">
      <dgm:prSet presAssocID="{F22717E2-7E9B-495D-8779-FC792F5A4DD0}" presName="wedge2" presStyleLbl="node1" presStyleIdx="1" presStyleCnt="4" custScaleX="170597"/>
      <dgm:spPr/>
    </dgm:pt>
    <dgm:pt modelId="{6A10367E-4306-42B3-85CF-CAE9343CD449}" type="pres">
      <dgm:prSet presAssocID="{F22717E2-7E9B-495D-8779-FC792F5A4DD0}" presName="dummy2a" presStyleCnt="0"/>
      <dgm:spPr/>
    </dgm:pt>
    <dgm:pt modelId="{386161B2-1970-456E-9546-05CA8E410280}" type="pres">
      <dgm:prSet presAssocID="{F22717E2-7E9B-495D-8779-FC792F5A4DD0}" presName="dummy2b" presStyleCnt="0"/>
      <dgm:spPr/>
    </dgm:pt>
    <dgm:pt modelId="{34855AC6-B759-48E6-823D-CFE08F1A8D9D}" type="pres">
      <dgm:prSet presAssocID="{F22717E2-7E9B-495D-8779-FC792F5A4DD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FD72910-4545-47A5-B608-5E9AAB6BA10B}" type="pres">
      <dgm:prSet presAssocID="{F22717E2-7E9B-495D-8779-FC792F5A4DD0}" presName="wedge3" presStyleLbl="node1" presStyleIdx="2" presStyleCnt="4" custScaleX="170597"/>
      <dgm:spPr/>
    </dgm:pt>
    <dgm:pt modelId="{ACE1296C-83CB-4942-8831-19F86599464E}" type="pres">
      <dgm:prSet presAssocID="{F22717E2-7E9B-495D-8779-FC792F5A4DD0}" presName="dummy3a" presStyleCnt="0"/>
      <dgm:spPr/>
    </dgm:pt>
    <dgm:pt modelId="{D0EC2B51-0E1B-4E93-B8F8-98C53D61D74A}" type="pres">
      <dgm:prSet presAssocID="{F22717E2-7E9B-495D-8779-FC792F5A4DD0}" presName="dummy3b" presStyleCnt="0"/>
      <dgm:spPr/>
    </dgm:pt>
    <dgm:pt modelId="{72E9E13C-C98C-4E12-97AD-90B1CF2ADBD9}" type="pres">
      <dgm:prSet presAssocID="{F22717E2-7E9B-495D-8779-FC792F5A4DD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61C49BA-867F-4121-8D53-68455B05B21E}" type="pres">
      <dgm:prSet presAssocID="{F22717E2-7E9B-495D-8779-FC792F5A4DD0}" presName="wedge4" presStyleLbl="node1" presStyleIdx="3" presStyleCnt="4" custScaleX="170597"/>
      <dgm:spPr/>
    </dgm:pt>
    <dgm:pt modelId="{6B7F52EA-D037-4751-97F0-FE19762EE270}" type="pres">
      <dgm:prSet presAssocID="{F22717E2-7E9B-495D-8779-FC792F5A4DD0}" presName="dummy4a" presStyleCnt="0"/>
      <dgm:spPr/>
    </dgm:pt>
    <dgm:pt modelId="{DEF6E25B-EA4F-40EC-9DAF-AE2AF80A944E}" type="pres">
      <dgm:prSet presAssocID="{F22717E2-7E9B-495D-8779-FC792F5A4DD0}" presName="dummy4b" presStyleCnt="0"/>
      <dgm:spPr/>
    </dgm:pt>
    <dgm:pt modelId="{5894BB1D-B091-4222-95D4-4899AB17946A}" type="pres">
      <dgm:prSet presAssocID="{F22717E2-7E9B-495D-8779-FC792F5A4DD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C102AB0-8D9F-4835-A4D7-37B9A5CF0EEB}" type="pres">
      <dgm:prSet presAssocID="{B011F20E-6BF8-4BB5-A9F2-F02918B32C22}" presName="arrowWedge1" presStyleLbl="fgSibTrans2D1" presStyleIdx="0" presStyleCnt="4" custScaleX="170597"/>
      <dgm:spPr/>
    </dgm:pt>
    <dgm:pt modelId="{ECBF4433-A6C7-4358-8AB4-EB84B2DD32C9}" type="pres">
      <dgm:prSet presAssocID="{1A518968-41F2-4E60-8922-0719ED18FA52}" presName="arrowWedge2" presStyleLbl="fgSibTrans2D1" presStyleIdx="1" presStyleCnt="4" custScaleX="170597"/>
      <dgm:spPr/>
    </dgm:pt>
    <dgm:pt modelId="{B64C06AB-650C-453B-86BC-E0FF4A29279A}" type="pres">
      <dgm:prSet presAssocID="{953393CA-292A-4AD8-8E4A-3DC84912C8D6}" presName="arrowWedge3" presStyleLbl="fgSibTrans2D1" presStyleIdx="2" presStyleCnt="4" custScaleX="170597"/>
      <dgm:spPr/>
    </dgm:pt>
    <dgm:pt modelId="{E5B1230F-E3DE-432F-8431-F9526FD0EBC8}" type="pres">
      <dgm:prSet presAssocID="{427916D7-C08B-4605-AF30-0B747C790AD8}" presName="arrowWedge4" presStyleLbl="fgSibTrans2D1" presStyleIdx="3" presStyleCnt="4" custScaleX="170597"/>
      <dgm:spPr/>
    </dgm:pt>
  </dgm:ptLst>
  <dgm:cxnLst>
    <dgm:cxn modelId="{89D63908-76FB-42ED-AFC6-76FD1B6EF5CE}" type="presOf" srcId="{8FFA1F32-0BE5-45EA-9BB9-6678BAA827C6}" destId="{E3A7EA55-CEB9-47D3-9166-83629EAD2A40}" srcOrd="0" destOrd="0" presId="urn:microsoft.com/office/officeart/2005/8/layout/cycle8"/>
    <dgm:cxn modelId="{368B3312-956A-45EE-98F6-7F5D57D19F00}" type="presOf" srcId="{5C62925A-A315-4B04-A411-8C4071343D38}" destId="{34855AC6-B759-48E6-823D-CFE08F1A8D9D}" srcOrd="1" destOrd="0" presId="urn:microsoft.com/office/officeart/2005/8/layout/cycle8"/>
    <dgm:cxn modelId="{313AF116-27DC-4870-A420-E969786621D4}" srcId="{F22717E2-7E9B-495D-8779-FC792F5A4DD0}" destId="{2592C1EF-4F51-440F-8E07-C862A58CBBFA}" srcOrd="3" destOrd="0" parTransId="{DEF05D66-A388-4395-96EE-48DDCAE1ECBF}" sibTransId="{427916D7-C08B-4605-AF30-0B747C790AD8}"/>
    <dgm:cxn modelId="{45E8621F-D552-4E28-8561-519E942BEB63}" type="presOf" srcId="{5C62925A-A315-4B04-A411-8C4071343D38}" destId="{B45247B4-A22B-4909-93F7-578F8D026252}" srcOrd="0" destOrd="0" presId="urn:microsoft.com/office/officeart/2005/8/layout/cycle8"/>
    <dgm:cxn modelId="{9B1EB33D-FB80-4689-AB9E-5339B9AB64C5}" type="presOf" srcId="{2592C1EF-4F51-440F-8E07-C862A58CBBFA}" destId="{761C49BA-867F-4121-8D53-68455B05B21E}" srcOrd="0" destOrd="0" presId="urn:microsoft.com/office/officeart/2005/8/layout/cycle8"/>
    <dgm:cxn modelId="{2194466C-C292-4F2F-9CFC-100FB82EB99D}" srcId="{F22717E2-7E9B-495D-8779-FC792F5A4DD0}" destId="{0FF45227-4364-4A39-A1A4-69D67B1E6275}" srcOrd="2" destOrd="0" parTransId="{66B160B8-B932-4C8B-8B19-A5D521B4B1C1}" sibTransId="{953393CA-292A-4AD8-8E4A-3DC84912C8D6}"/>
    <dgm:cxn modelId="{3336D18D-E9EA-4D5C-B295-E30E4201F3C5}" type="presOf" srcId="{2592C1EF-4F51-440F-8E07-C862A58CBBFA}" destId="{5894BB1D-B091-4222-95D4-4899AB17946A}" srcOrd="1" destOrd="0" presId="urn:microsoft.com/office/officeart/2005/8/layout/cycle8"/>
    <dgm:cxn modelId="{0F1E6CA9-898D-4106-88A5-B427DC095B9F}" srcId="{F22717E2-7E9B-495D-8779-FC792F5A4DD0}" destId="{5C62925A-A315-4B04-A411-8C4071343D38}" srcOrd="1" destOrd="0" parTransId="{0D52054D-057B-4CEB-8467-092889717FE7}" sibTransId="{1A518968-41F2-4E60-8922-0719ED18FA52}"/>
    <dgm:cxn modelId="{275CB5B3-F491-4E6B-A797-FCA6C7D94943}" type="presOf" srcId="{0FF45227-4364-4A39-A1A4-69D67B1E6275}" destId="{9FD72910-4545-47A5-B608-5E9AAB6BA10B}" srcOrd="0" destOrd="0" presId="urn:microsoft.com/office/officeart/2005/8/layout/cycle8"/>
    <dgm:cxn modelId="{893BF7D9-855A-49D3-BB3B-FDE39E745223}" type="presOf" srcId="{0FF45227-4364-4A39-A1A4-69D67B1E6275}" destId="{72E9E13C-C98C-4E12-97AD-90B1CF2ADBD9}" srcOrd="1" destOrd="0" presId="urn:microsoft.com/office/officeart/2005/8/layout/cycle8"/>
    <dgm:cxn modelId="{BDB61AE3-EE92-49FA-A411-713CCB5DF6D8}" type="presOf" srcId="{8FFA1F32-0BE5-45EA-9BB9-6678BAA827C6}" destId="{B08A1A5D-4606-49C3-A8BB-0776DC8C4B89}" srcOrd="1" destOrd="0" presId="urn:microsoft.com/office/officeart/2005/8/layout/cycle8"/>
    <dgm:cxn modelId="{DDDB3FEA-C526-4953-BEC6-316293FAC6A5}" type="presOf" srcId="{F22717E2-7E9B-495D-8779-FC792F5A4DD0}" destId="{4C7A3F58-4D24-4C8A-B4DB-EFE47F0EC324}" srcOrd="0" destOrd="0" presId="urn:microsoft.com/office/officeart/2005/8/layout/cycle8"/>
    <dgm:cxn modelId="{D71EF3F9-E15C-4B53-B236-7F243C666694}" srcId="{F22717E2-7E9B-495D-8779-FC792F5A4DD0}" destId="{8FFA1F32-0BE5-45EA-9BB9-6678BAA827C6}" srcOrd="0" destOrd="0" parTransId="{8878E7D3-803C-427B-8B26-7E3BFD252CF4}" sibTransId="{B011F20E-6BF8-4BB5-A9F2-F02918B32C22}"/>
    <dgm:cxn modelId="{8B44BA36-4191-4D48-A592-AEEC35A6792B}" type="presParOf" srcId="{4C7A3F58-4D24-4C8A-B4DB-EFE47F0EC324}" destId="{E3A7EA55-CEB9-47D3-9166-83629EAD2A40}" srcOrd="0" destOrd="0" presId="urn:microsoft.com/office/officeart/2005/8/layout/cycle8"/>
    <dgm:cxn modelId="{0F89AAE7-917D-437B-9989-0CD227B8D949}" type="presParOf" srcId="{4C7A3F58-4D24-4C8A-B4DB-EFE47F0EC324}" destId="{44BD2E24-FCD7-462C-927D-FCEC1FEAB15F}" srcOrd="1" destOrd="0" presId="urn:microsoft.com/office/officeart/2005/8/layout/cycle8"/>
    <dgm:cxn modelId="{BCBA0DC4-365F-41A5-9640-B3C0D70893C4}" type="presParOf" srcId="{4C7A3F58-4D24-4C8A-B4DB-EFE47F0EC324}" destId="{F9F8A4B2-C362-46B0-A6BB-998BC837EE07}" srcOrd="2" destOrd="0" presId="urn:microsoft.com/office/officeart/2005/8/layout/cycle8"/>
    <dgm:cxn modelId="{32E26E11-288A-4019-9176-18EFDCF7A733}" type="presParOf" srcId="{4C7A3F58-4D24-4C8A-B4DB-EFE47F0EC324}" destId="{B08A1A5D-4606-49C3-A8BB-0776DC8C4B89}" srcOrd="3" destOrd="0" presId="urn:microsoft.com/office/officeart/2005/8/layout/cycle8"/>
    <dgm:cxn modelId="{B6824021-A65D-4381-87EA-817B11E590DA}" type="presParOf" srcId="{4C7A3F58-4D24-4C8A-B4DB-EFE47F0EC324}" destId="{B45247B4-A22B-4909-93F7-578F8D026252}" srcOrd="4" destOrd="0" presId="urn:microsoft.com/office/officeart/2005/8/layout/cycle8"/>
    <dgm:cxn modelId="{CE349185-7473-43F0-B2FB-B80C8E6BC28E}" type="presParOf" srcId="{4C7A3F58-4D24-4C8A-B4DB-EFE47F0EC324}" destId="{6A10367E-4306-42B3-85CF-CAE9343CD449}" srcOrd="5" destOrd="0" presId="urn:microsoft.com/office/officeart/2005/8/layout/cycle8"/>
    <dgm:cxn modelId="{843689B7-9415-422E-86D8-B9885108A6E5}" type="presParOf" srcId="{4C7A3F58-4D24-4C8A-B4DB-EFE47F0EC324}" destId="{386161B2-1970-456E-9546-05CA8E410280}" srcOrd="6" destOrd="0" presId="urn:microsoft.com/office/officeart/2005/8/layout/cycle8"/>
    <dgm:cxn modelId="{567D9426-6314-4445-83B0-79506AAA76A0}" type="presParOf" srcId="{4C7A3F58-4D24-4C8A-B4DB-EFE47F0EC324}" destId="{34855AC6-B759-48E6-823D-CFE08F1A8D9D}" srcOrd="7" destOrd="0" presId="urn:microsoft.com/office/officeart/2005/8/layout/cycle8"/>
    <dgm:cxn modelId="{0E3FEC16-9B64-4594-B4E1-C607A136F659}" type="presParOf" srcId="{4C7A3F58-4D24-4C8A-B4DB-EFE47F0EC324}" destId="{9FD72910-4545-47A5-B608-5E9AAB6BA10B}" srcOrd="8" destOrd="0" presId="urn:microsoft.com/office/officeart/2005/8/layout/cycle8"/>
    <dgm:cxn modelId="{77B92869-B713-427C-90CB-8A107A5E8342}" type="presParOf" srcId="{4C7A3F58-4D24-4C8A-B4DB-EFE47F0EC324}" destId="{ACE1296C-83CB-4942-8831-19F86599464E}" srcOrd="9" destOrd="0" presId="urn:microsoft.com/office/officeart/2005/8/layout/cycle8"/>
    <dgm:cxn modelId="{A1E065D0-B73C-4220-8BA0-89AB35215DFE}" type="presParOf" srcId="{4C7A3F58-4D24-4C8A-B4DB-EFE47F0EC324}" destId="{D0EC2B51-0E1B-4E93-B8F8-98C53D61D74A}" srcOrd="10" destOrd="0" presId="urn:microsoft.com/office/officeart/2005/8/layout/cycle8"/>
    <dgm:cxn modelId="{1BED593B-0DB8-42A1-AEB5-81E0A0D95295}" type="presParOf" srcId="{4C7A3F58-4D24-4C8A-B4DB-EFE47F0EC324}" destId="{72E9E13C-C98C-4E12-97AD-90B1CF2ADBD9}" srcOrd="11" destOrd="0" presId="urn:microsoft.com/office/officeart/2005/8/layout/cycle8"/>
    <dgm:cxn modelId="{2C6F9D5A-3415-4D20-BB39-BB317E47FE0B}" type="presParOf" srcId="{4C7A3F58-4D24-4C8A-B4DB-EFE47F0EC324}" destId="{761C49BA-867F-4121-8D53-68455B05B21E}" srcOrd="12" destOrd="0" presId="urn:microsoft.com/office/officeart/2005/8/layout/cycle8"/>
    <dgm:cxn modelId="{61E46362-5A78-448A-B19D-365268EEB118}" type="presParOf" srcId="{4C7A3F58-4D24-4C8A-B4DB-EFE47F0EC324}" destId="{6B7F52EA-D037-4751-97F0-FE19762EE270}" srcOrd="13" destOrd="0" presId="urn:microsoft.com/office/officeart/2005/8/layout/cycle8"/>
    <dgm:cxn modelId="{D2EAF70B-A87D-4283-9A44-E7E08E203E31}" type="presParOf" srcId="{4C7A3F58-4D24-4C8A-B4DB-EFE47F0EC324}" destId="{DEF6E25B-EA4F-40EC-9DAF-AE2AF80A944E}" srcOrd="14" destOrd="0" presId="urn:microsoft.com/office/officeart/2005/8/layout/cycle8"/>
    <dgm:cxn modelId="{D238650B-71C6-454C-99AA-D212649881E6}" type="presParOf" srcId="{4C7A3F58-4D24-4C8A-B4DB-EFE47F0EC324}" destId="{5894BB1D-B091-4222-95D4-4899AB17946A}" srcOrd="15" destOrd="0" presId="urn:microsoft.com/office/officeart/2005/8/layout/cycle8"/>
    <dgm:cxn modelId="{66DF57E2-1951-4F2E-AFB2-0B5E0CFBAA7D}" type="presParOf" srcId="{4C7A3F58-4D24-4C8A-B4DB-EFE47F0EC324}" destId="{6C102AB0-8D9F-4835-A4D7-37B9A5CF0EEB}" srcOrd="16" destOrd="0" presId="urn:microsoft.com/office/officeart/2005/8/layout/cycle8"/>
    <dgm:cxn modelId="{97088545-CEF9-4556-BFB8-AA951DC8BDCE}" type="presParOf" srcId="{4C7A3F58-4D24-4C8A-B4DB-EFE47F0EC324}" destId="{ECBF4433-A6C7-4358-8AB4-EB84B2DD32C9}" srcOrd="17" destOrd="0" presId="urn:microsoft.com/office/officeart/2005/8/layout/cycle8"/>
    <dgm:cxn modelId="{F464EC02-A9BA-407F-B69B-3884275126BC}" type="presParOf" srcId="{4C7A3F58-4D24-4C8A-B4DB-EFE47F0EC324}" destId="{B64C06AB-650C-453B-86BC-E0FF4A29279A}" srcOrd="18" destOrd="0" presId="urn:microsoft.com/office/officeart/2005/8/layout/cycle8"/>
    <dgm:cxn modelId="{4BEAE5D3-24BF-4D83-9739-7E9A86D53FCC}" type="presParOf" srcId="{4C7A3F58-4D24-4C8A-B4DB-EFE47F0EC324}" destId="{E5B1230F-E3DE-432F-8431-F9526FD0EBC8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38532-B959-436E-83B0-60784D0463B0}">
      <dsp:nvSpPr>
        <dsp:cNvPr id="0" name=""/>
        <dsp:cNvSpPr/>
      </dsp:nvSpPr>
      <dsp:spPr>
        <a:xfrm>
          <a:off x="638217" y="0"/>
          <a:ext cx="7521201" cy="470075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D0981A-602A-44EB-A70C-C384529B2C08}">
      <dsp:nvSpPr>
        <dsp:cNvPr id="0" name=""/>
        <dsp:cNvSpPr/>
      </dsp:nvSpPr>
      <dsp:spPr>
        <a:xfrm>
          <a:off x="1157913" y="3675359"/>
          <a:ext cx="172987" cy="1729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681D42-8C6B-44C9-8F4B-220C1A53C38B}">
      <dsp:nvSpPr>
        <dsp:cNvPr id="0" name=""/>
        <dsp:cNvSpPr/>
      </dsp:nvSpPr>
      <dsp:spPr>
        <a:xfrm>
          <a:off x="960500" y="3581972"/>
          <a:ext cx="1286125" cy="1118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663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    </a:t>
          </a:r>
          <a:r>
            <a:rPr lang="en-US" sz="1600" kern="1200" dirty="0"/>
            <a:t>2016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4 VISTAs are placed with EDDs in Texas</a:t>
          </a:r>
        </a:p>
      </dsp:txBody>
      <dsp:txXfrm>
        <a:off x="960500" y="3581972"/>
        <a:ext cx="1286125" cy="1118778"/>
      </dsp:txXfrm>
    </dsp:sp>
    <dsp:sp modelId="{B6074A5D-2C8C-4012-99BE-47B3751E1836}">
      <dsp:nvSpPr>
        <dsp:cNvPr id="0" name=""/>
        <dsp:cNvSpPr/>
      </dsp:nvSpPr>
      <dsp:spPr>
        <a:xfrm>
          <a:off x="2335878" y="2551220"/>
          <a:ext cx="300848" cy="3008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0FD2A0-2F23-4F0A-AD05-44806CED3396}">
      <dsp:nvSpPr>
        <dsp:cNvPr id="0" name=""/>
        <dsp:cNvSpPr/>
      </dsp:nvSpPr>
      <dsp:spPr>
        <a:xfrm>
          <a:off x="2115044" y="2552507"/>
          <a:ext cx="1579452" cy="21482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413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2017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Program opens to 10 EDDs across the AURO region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Addition of VISTA Leader</a:t>
          </a:r>
        </a:p>
      </dsp:txBody>
      <dsp:txXfrm>
        <a:off x="2115044" y="2552507"/>
        <a:ext cx="1579452" cy="2148243"/>
      </dsp:txXfrm>
    </dsp:sp>
    <dsp:sp modelId="{9B9A30B0-50DB-46C7-9654-D097181208E1}">
      <dsp:nvSpPr>
        <dsp:cNvPr id="0" name=""/>
        <dsp:cNvSpPr/>
      </dsp:nvSpPr>
      <dsp:spPr>
        <a:xfrm>
          <a:off x="3601674" y="1876487"/>
          <a:ext cx="398623" cy="3986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A46DB4-E577-405E-976D-B32067CEDCC6}">
      <dsp:nvSpPr>
        <dsp:cNvPr id="0" name=""/>
        <dsp:cNvSpPr/>
      </dsp:nvSpPr>
      <dsp:spPr>
        <a:xfrm>
          <a:off x="3501579" y="1795686"/>
          <a:ext cx="1922067" cy="29050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222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2018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AURO to host 15 VISTAs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DRO opens program to 5 EDDs in Colorado and Utah </a:t>
          </a:r>
        </a:p>
      </dsp:txBody>
      <dsp:txXfrm>
        <a:off x="3501579" y="1795686"/>
        <a:ext cx="1922067" cy="2905064"/>
      </dsp:txXfrm>
    </dsp:sp>
    <dsp:sp modelId="{5221060D-F998-48FF-92EB-F446384310B2}">
      <dsp:nvSpPr>
        <dsp:cNvPr id="0" name=""/>
        <dsp:cNvSpPr/>
      </dsp:nvSpPr>
      <dsp:spPr>
        <a:xfrm>
          <a:off x="5861691" y="1063309"/>
          <a:ext cx="534005" cy="5340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34F4FB-E5B0-4055-8F2D-79D7D0C0E408}">
      <dsp:nvSpPr>
        <dsp:cNvPr id="0" name=""/>
        <dsp:cNvSpPr/>
      </dsp:nvSpPr>
      <dsp:spPr>
        <a:xfrm>
          <a:off x="5539471" y="1330312"/>
          <a:ext cx="2376365" cy="33704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2958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2019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AURO to recruit host 15 VISTAs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DRO extends program to all regional states with 10 total VISTAs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Each program will have 1 VISTA Leader</a:t>
          </a:r>
        </a:p>
      </dsp:txBody>
      <dsp:txXfrm>
        <a:off x="5539471" y="1330312"/>
        <a:ext cx="2376365" cy="33704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A7EA55-CEB9-47D3-9166-83629EAD2A40}">
      <dsp:nvSpPr>
        <dsp:cNvPr id="0" name=""/>
        <dsp:cNvSpPr/>
      </dsp:nvSpPr>
      <dsp:spPr>
        <a:xfrm>
          <a:off x="1178178" y="286804"/>
          <a:ext cx="6628073" cy="3885222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2000" kern="12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2000" kern="1200" dirty="0">
              <a:latin typeface="Georgia" panose="02040502050405020303" pitchFamily="18" charset="0"/>
              <a:cs typeface="Helvetica" panose="020B0604020202020204" pitchFamily="34" charset="0"/>
            </a:rPr>
            <a:t>EDD joins the EDA VISTA Program for a 3-year period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/>
        </a:p>
      </dsp:txBody>
      <dsp:txXfrm>
        <a:off x="4696580" y="1092063"/>
        <a:ext cx="2446074" cy="1063810"/>
      </dsp:txXfrm>
    </dsp:sp>
    <dsp:sp modelId="{B45247B4-A22B-4909-93F7-578F8D026252}">
      <dsp:nvSpPr>
        <dsp:cNvPr id="0" name=""/>
        <dsp:cNvSpPr/>
      </dsp:nvSpPr>
      <dsp:spPr>
        <a:xfrm>
          <a:off x="1178178" y="417237"/>
          <a:ext cx="6628073" cy="3885222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  <a:cs typeface="Helvetica" panose="020B0604020202020204" pitchFamily="34" charset="0"/>
            </a:rPr>
            <a:t>Individual VISTAs serve for 1-3 years of the project</a:t>
          </a:r>
          <a:endParaRPr lang="en-US" sz="2000" kern="1200" dirty="0"/>
        </a:p>
      </dsp:txBody>
      <dsp:txXfrm>
        <a:off x="4696580" y="2433390"/>
        <a:ext cx="2446074" cy="1063810"/>
      </dsp:txXfrm>
    </dsp:sp>
    <dsp:sp modelId="{9FD72910-4545-47A5-B608-5E9AAB6BA10B}">
      <dsp:nvSpPr>
        <dsp:cNvPr id="0" name=""/>
        <dsp:cNvSpPr/>
      </dsp:nvSpPr>
      <dsp:spPr>
        <a:xfrm>
          <a:off x="1047746" y="417237"/>
          <a:ext cx="6628073" cy="3885222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 dirty="0">
            <a:latin typeface="Georgia" panose="02040502050405020303" pitchFamily="18" charset="0"/>
            <a:cs typeface="Helvetica" panose="020B0604020202020204" pitchFamily="34" charset="0"/>
          </a:endParaRP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  <a:cs typeface="Helvetica" panose="020B0604020202020204" pitchFamily="34" charset="0"/>
            </a:rPr>
            <a:t>After 3 years, the EDD will need to compete to continue participating</a:t>
          </a:r>
          <a:endParaRPr lang="en-US" sz="2000" kern="1200" dirty="0"/>
        </a:p>
      </dsp:txBody>
      <dsp:txXfrm>
        <a:off x="1711342" y="2433390"/>
        <a:ext cx="2446074" cy="1063810"/>
      </dsp:txXfrm>
    </dsp:sp>
    <dsp:sp modelId="{761C49BA-867F-4121-8D53-68455B05B21E}">
      <dsp:nvSpPr>
        <dsp:cNvPr id="0" name=""/>
        <dsp:cNvSpPr/>
      </dsp:nvSpPr>
      <dsp:spPr>
        <a:xfrm>
          <a:off x="1047746" y="286804"/>
          <a:ext cx="6628073" cy="3885222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Georgia" panose="02040502050405020303" pitchFamily="18" charset="0"/>
              <a:cs typeface="Helvetica" panose="020B0604020202020204" pitchFamily="34" charset="0"/>
            </a:rPr>
            <a:t>EDD designates a Capacity Building project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>
        <a:off x="1711342" y="1092063"/>
        <a:ext cx="2446074" cy="1063810"/>
      </dsp:txXfrm>
    </dsp:sp>
    <dsp:sp modelId="{6C102AB0-8D9F-4835-A4D7-37B9A5CF0EEB}">
      <dsp:nvSpPr>
        <dsp:cNvPr id="0" name=""/>
        <dsp:cNvSpPr/>
      </dsp:nvSpPr>
      <dsp:spPr>
        <a:xfrm>
          <a:off x="746190" y="46291"/>
          <a:ext cx="7448691" cy="4366250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BF4433-A6C7-4358-8AB4-EB84B2DD32C9}">
      <dsp:nvSpPr>
        <dsp:cNvPr id="0" name=""/>
        <dsp:cNvSpPr/>
      </dsp:nvSpPr>
      <dsp:spPr>
        <a:xfrm>
          <a:off x="746190" y="176723"/>
          <a:ext cx="7448691" cy="4366250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4C06AB-650C-453B-86BC-E0FF4A29279A}">
      <dsp:nvSpPr>
        <dsp:cNvPr id="0" name=""/>
        <dsp:cNvSpPr/>
      </dsp:nvSpPr>
      <dsp:spPr>
        <a:xfrm>
          <a:off x="615758" y="176723"/>
          <a:ext cx="7448691" cy="4366250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B1230F-E3DE-432F-8431-F9526FD0EBC8}">
      <dsp:nvSpPr>
        <dsp:cNvPr id="0" name=""/>
        <dsp:cNvSpPr/>
      </dsp:nvSpPr>
      <dsp:spPr>
        <a:xfrm>
          <a:off x="615758" y="46291"/>
          <a:ext cx="7448691" cy="4366250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C1E1AD9A-3CD2-4229-855B-8A680AB3CB03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B7188369-E2AB-4296-BD8D-7E9111FA63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85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885" y="0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5ACC3077-3754-4D1F-840D-4858A353CAFD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519" y="4416633"/>
            <a:ext cx="5607362" cy="418296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054"/>
            <a:ext cx="3038319" cy="465242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885" y="8829054"/>
            <a:ext cx="3038319" cy="465242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6D3E7F12-B226-467E-BE4D-EC005FDCE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4279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 pitchFamily="-109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9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465138" eaLnBrk="1" hangingPunct="1">
              <a:spcBef>
                <a:spcPct val="0"/>
              </a:spcBef>
            </a:pPr>
            <a:r>
              <a:rPr lang="en-US" dirty="0">
                <a:solidFill>
                  <a:srgbClr val="DBD087"/>
                </a:solidFill>
                <a:latin typeface="Georgia" pitchFamily="18" charset="0"/>
                <a:ea typeface="ＭＳ Ｐゴシック"/>
                <a:cs typeface="ＭＳ Ｐゴシック"/>
              </a:rPr>
              <a:t>EDA provides grants to state and local government, Indian tribes, </a:t>
            </a:r>
            <a:r>
              <a:rPr lang="en-US" dirty="0">
                <a:solidFill>
                  <a:schemeClr val="bg1"/>
                </a:solidFill>
                <a:latin typeface="Georgia" pitchFamily="18" charset="0"/>
                <a:ea typeface="ＭＳ Ｐゴシック"/>
                <a:cs typeface="ＭＳ Ｐゴシック"/>
              </a:rPr>
              <a:t>Economic Development Districts, public and private non-profits, universities and other institutions of higher education to support the development and implementation of economic development strategies for economically distressed communities.</a:t>
            </a:r>
          </a:p>
          <a:p>
            <a:pPr defTabSz="465138"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r>
              <a:rPr lang="en-US" dirty="0">
                <a:solidFill>
                  <a:srgbClr val="DBD087"/>
                </a:solidFill>
                <a:latin typeface="Futura Lt BT"/>
                <a:ea typeface="ＭＳ Ｐゴシック"/>
                <a:cs typeface="ＭＳ Ｐゴシック"/>
              </a:rPr>
              <a:t>EDA’s goal is to encourage private capital investment in  the </a:t>
            </a:r>
            <a:r>
              <a:rPr lang="en-US" dirty="0">
                <a:solidFill>
                  <a:schemeClr val="bg1"/>
                </a:solidFill>
                <a:latin typeface="Futura Lt BT"/>
                <a:ea typeface="ＭＳ Ｐゴシック"/>
                <a:cs typeface="ＭＳ Ｐゴシック"/>
              </a:rPr>
              <a:t>nation’s most economically distressed regions, thereby creating and retaining higher-skill, higher-wage jobs</a:t>
            </a:r>
            <a:endParaRPr lang="en-US" dirty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dirty="0">
              <a:solidFill>
                <a:schemeClr val="bg1"/>
              </a:solidFill>
              <a:latin typeface="Georgia" pitchFamily="18" charset="0"/>
              <a:ea typeface="ＭＳ Ｐゴシック"/>
              <a:cs typeface="ＭＳ Ｐゴシック"/>
            </a:endParaRPr>
          </a:p>
          <a:p>
            <a:pPr defTabSz="465138" eaLnBrk="1" hangingPunct="1">
              <a:spcBef>
                <a:spcPct val="0"/>
              </a:spcBef>
            </a:pPr>
            <a:endParaRPr lang="en-US" b="1" dirty="0">
              <a:ea typeface="ＭＳ Ｐゴシック"/>
              <a:cs typeface="ＭＳ Ｐゴシック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fld id="{854A39D3-A828-47E6-AD64-1FC68BC39C59}" type="slidenum">
              <a:rPr lang="en-US" smtClean="0">
                <a:latin typeface="Calibri" pitchFamily="34" charset="0"/>
              </a:rPr>
              <a:pPr eaLnBrk="1" hangingPunct="1"/>
              <a:t>3</a:t>
            </a:fld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Capacity Building Project </a:t>
            </a:r>
            <a:r>
              <a:rPr lang="en-US" sz="1200" dirty="0">
                <a:latin typeface="Georgia" panose="02040502050405020303" pitchFamily="18" charset="0"/>
                <a:cs typeface="Helvetica" panose="020B0604020202020204" pitchFamily="34" charset="0"/>
              </a:rPr>
              <a:t>planning, implementation, and sustainability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D3E7F12-B226-467E-BE4D-EC005FDCEA1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20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968153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ea typeface="ＭＳ Ｐゴシック"/>
                <a:cs typeface="ＭＳ Ｐゴシック"/>
              </a:rPr>
              <a:t>Education $5,920 first 2 years, stiped $1,300</a:t>
            </a:r>
          </a:p>
        </p:txBody>
      </p:sp>
    </p:spTree>
    <p:extLst>
      <p:ext uri="{BB962C8B-B14F-4D97-AF65-F5344CB8AC3E}">
        <p14:creationId xmlns:p14="http://schemas.microsoft.com/office/powerpoint/2010/main" val="4058651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86421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3118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13909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495562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D30C8-45A7-46D5-A04E-302F624AB0FB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2A25E-E762-432A-A4D3-2819452DF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9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B790BB-045D-4E6F-ABAD-4A376247A20D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1B13F-337E-4623-9E02-8281039A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07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F8CEC-A01E-4C89-A3DD-1096CCE814D1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E07E3-234A-4E96-99DB-E2B1D102A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247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975"/>
            <a:ext cx="7772400" cy="9366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914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296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496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757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814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40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587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0087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531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F82A6-8392-4951-A804-F29FD0A6865D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AFC37-2A29-4265-A025-4985EF9C7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045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874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318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D64FA0-F516-B443-958C-C3728FE8DB5B}" type="datetimeFigureOut">
              <a:rPr lang="en-US" smtClean="0"/>
              <a:pPr/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CC27231-BC60-C34A-A9D7-E4DC5A1D58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84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6FFC-8C5A-48DC-B4D5-93DAF8409FC0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CD21C-B7A7-4A4A-B0E6-8F8B75D20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52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DFD77-04FB-4F5C-A3F8-402EA8238730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264F2-DE12-4442-95E8-B0B700622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3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70133-16A6-4032-954A-79907671723A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C750-61A7-4456-BEFE-B2FD7C466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9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96037-0D38-4EB9-986A-4A257B5085F2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35EB4-71DE-4BA0-BBF6-49921D6572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469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54995-F7ED-40D5-9AF4-4A316B893C44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1181-C905-4040-9285-C491073F9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07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76288-8758-40D7-BE9B-1AD99BB04E5C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81E36-FAC8-4189-A50F-E3A5DDB17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8C5CF-C74A-42E3-A559-1C1724567FA6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0FACF-44C2-4989-8BB8-8D686ABD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726EA70F-B001-4B77-9E77-685C493F8EB0}" type="datetime1">
              <a:rPr lang="en-US"/>
              <a:pPr>
                <a:defRPr/>
              </a:pPr>
              <a:t>7/15/2019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05" charset="0"/>
                <a:ea typeface="ＭＳ Ｐゴシック" pitchFamily="-105" charset="-128"/>
                <a:cs typeface="ＭＳ Ｐゴシック" pitchFamily="-105" charset="-128"/>
              </a:defRPr>
            </a:lvl1pPr>
          </a:lstStyle>
          <a:p>
            <a:pPr>
              <a:defRPr/>
            </a:pPr>
            <a:fld id="{F245DDAF-98AF-46EE-BC80-7A540A5E7B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3" name="Picture 6" descr="EDA Blue Interior Page3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 txBox="1">
            <a:spLocks/>
          </p:cNvSpPr>
          <p:nvPr/>
        </p:nvSpPr>
        <p:spPr>
          <a:xfrm>
            <a:off x="42863" y="6423025"/>
            <a:ext cx="2133600" cy="365125"/>
          </a:xfrm>
          <a:prstGeom prst="rect">
            <a:avLst/>
          </a:prstGeom>
        </p:spPr>
        <p:txBody>
          <a:bodyPr anchor="ctr"/>
          <a:lstStyle>
            <a:lvl1pPr algn="l">
              <a:defRPr sz="800" b="0">
                <a:solidFill>
                  <a:srgbClr val="FFFFFF"/>
                </a:solidFill>
                <a:latin typeface="Georgia"/>
                <a:cs typeface="Georgi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a typeface="+mn-ea"/>
            </a:endParaRPr>
          </a:p>
        </p:txBody>
      </p:sp>
      <p:sp>
        <p:nvSpPr>
          <p:cNvPr id="2055" name="Slide Number Placeholder 5"/>
          <p:cNvSpPr txBox="1">
            <a:spLocks/>
          </p:cNvSpPr>
          <p:nvPr/>
        </p:nvSpPr>
        <p:spPr bwMode="auto">
          <a:xfrm>
            <a:off x="6964363" y="6430963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algn="r" eaLnBrk="1" hangingPunct="1"/>
            <a:fld id="{04642688-F7FB-41D3-82F1-ADBC71AD5E1D}" type="slidenum">
              <a:rPr lang="en-US" sz="1100">
                <a:solidFill>
                  <a:srgbClr val="005A8B"/>
                </a:solidFill>
                <a:latin typeface="Georgia" pitchFamily="18" charset="0"/>
              </a:rPr>
              <a:pPr algn="r" eaLnBrk="1" hangingPunct="1"/>
              <a:t>‹#›</a:t>
            </a:fld>
            <a:endParaRPr lang="en-US" sz="1100">
              <a:solidFill>
                <a:srgbClr val="005A8B"/>
              </a:solidFill>
              <a:latin typeface="Georgia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74" r:id="rId1"/>
    <p:sldLayoutId id="2147484575" r:id="rId2"/>
    <p:sldLayoutId id="2147484576" r:id="rId3"/>
    <p:sldLayoutId id="2147484577" r:id="rId4"/>
    <p:sldLayoutId id="2147484578" r:id="rId5"/>
    <p:sldLayoutId id="2147484579" r:id="rId6"/>
    <p:sldLayoutId id="2147484580" r:id="rId7"/>
    <p:sldLayoutId id="2147484581" r:id="rId8"/>
    <p:sldLayoutId id="2147484582" r:id="rId9"/>
    <p:sldLayoutId id="2147484583" r:id="rId10"/>
    <p:sldLayoutId id="21474845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9" charset="-128"/>
          <a:cs typeface="ＭＳ Ｐゴシック" pitchFamily="-109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9" charset="-128"/>
          <a:cs typeface="ＭＳ Ｐゴシック" pitchFamily="-109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9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DA_PPT_BackgroundArtWhite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85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97" r:id="rId1"/>
    <p:sldLayoutId id="2147484598" r:id="rId2"/>
    <p:sldLayoutId id="2147484599" r:id="rId3"/>
    <p:sldLayoutId id="2147484600" r:id="rId4"/>
    <p:sldLayoutId id="2147484601" r:id="rId5"/>
    <p:sldLayoutId id="2147484602" r:id="rId6"/>
    <p:sldLayoutId id="2147484603" r:id="rId7"/>
    <p:sldLayoutId id="2147484604" r:id="rId8"/>
    <p:sldLayoutId id="2147484605" r:id="rId9"/>
    <p:sldLayoutId id="2147484606" r:id="rId10"/>
    <p:sldLayoutId id="21474846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swebb@eda.gov" TargetMode="External"/><Relationship Id="rId2" Type="http://schemas.openxmlformats.org/officeDocument/2006/relationships/hyperlink" Target="mailto:swaley@eda.gov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581400"/>
            <a:ext cx="7772400" cy="2446538"/>
          </a:xfrm>
        </p:spPr>
        <p:txBody>
          <a:bodyPr/>
          <a:lstStyle/>
          <a:p>
            <a:r>
              <a:rPr lang="en-US" sz="3200" dirty="0"/>
              <a:t>VISTA Informational Webinar </a:t>
            </a:r>
            <a:br>
              <a:rPr lang="en-US" sz="3200" dirty="0"/>
            </a:br>
            <a:r>
              <a:rPr lang="en-US" sz="3200" dirty="0"/>
              <a:t>for EDDs</a:t>
            </a:r>
            <a:br>
              <a:rPr lang="en-US" sz="3200" dirty="0"/>
            </a:br>
            <a:br>
              <a:rPr lang="en-US" sz="1400" dirty="0">
                <a:highlight>
                  <a:srgbClr val="FFFF00"/>
                </a:highlight>
              </a:rPr>
            </a:br>
            <a:r>
              <a:rPr lang="en-US" sz="2800" i="1" dirty="0">
                <a:solidFill>
                  <a:srgbClr val="624E52"/>
                </a:solidFill>
              </a:rPr>
              <a:t>July 15, 2019</a:t>
            </a:r>
            <a:br>
              <a:rPr lang="en-US" sz="1400" dirty="0"/>
            </a:br>
            <a:br>
              <a:rPr lang="en-US" sz="2800" i="1" dirty="0">
                <a:solidFill>
                  <a:srgbClr val="624E52"/>
                </a:solidFill>
              </a:rPr>
            </a:br>
            <a:endParaRPr lang="en-US" sz="3200" i="1" dirty="0">
              <a:solidFill>
                <a:srgbClr val="624E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16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24383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Associated Costs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6" name="Rectangle 3"/>
          <p:cNvSpPr txBox="1">
            <a:spLocks/>
          </p:cNvSpPr>
          <p:nvPr/>
        </p:nvSpPr>
        <p:spPr>
          <a:xfrm>
            <a:off x="967666" y="2416612"/>
            <a:ext cx="7682622" cy="40936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receives stipend from AmeriCorps VISTA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Stipend is $958/month 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Receive post-service benefits including stipend &amp; NCE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EDD pays for all VISTA work related expenses 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Expenses can range from $300-$1000/month 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Pilot program averaged less than $10k/year</a:t>
            </a:r>
          </a:p>
          <a:p>
            <a:pPr marL="914400" lvl="1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Expenses include: desk space, travel, phone lines, trainings, etc.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44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xfrm>
            <a:off x="794382" y="1361987"/>
            <a:ext cx="4157133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Responsibilities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132" y="2454393"/>
            <a:ext cx="2851736" cy="450875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5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Grant Administration</a:t>
            </a:r>
          </a:p>
        </p:txBody>
      </p:sp>
      <p:sp>
        <p:nvSpPr>
          <p:cNvPr id="15" name="Oval 14"/>
          <p:cNvSpPr/>
          <p:nvPr/>
        </p:nvSpPr>
        <p:spPr>
          <a:xfrm>
            <a:off x="279668" y="3210287"/>
            <a:ext cx="1534791" cy="1491449"/>
          </a:xfrm>
          <a:prstGeom prst="ellipse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EDA</a:t>
            </a:r>
            <a:endParaRPr lang="en-US" sz="2000" dirty="0"/>
          </a:p>
        </p:txBody>
      </p:sp>
      <p:sp>
        <p:nvSpPr>
          <p:cNvPr id="18" name="Oval 17"/>
          <p:cNvSpPr/>
          <p:nvPr/>
        </p:nvSpPr>
        <p:spPr>
          <a:xfrm>
            <a:off x="7299645" y="3129439"/>
            <a:ext cx="1534791" cy="1491449"/>
          </a:xfrm>
          <a:prstGeom prst="ellipse">
            <a:avLst/>
          </a:prstGeom>
          <a:gradFill>
            <a:gsLst>
              <a:gs pos="24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EDD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587965" y="3650174"/>
            <a:ext cx="1879098" cy="646331"/>
          </a:xfrm>
          <a:prstGeom prst="rect">
            <a:avLst/>
          </a:prstGeom>
          <a:gradFill flip="none" rotWithShape="1">
            <a:gsLst>
              <a:gs pos="38000">
                <a:schemeClr val="tx2">
                  <a:lumMod val="75000"/>
                </a:schemeClr>
              </a:gs>
              <a:gs pos="69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>
            <a:noAutofit/>
          </a:bodyPr>
          <a:lstStyle/>
          <a:p>
            <a:pPr lvl="1" algn="ctr"/>
            <a:r>
              <a:rPr lang="en-US" dirty="0"/>
              <a:t>Orientation and Training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736338" y="4951204"/>
            <a:ext cx="2098098" cy="450875"/>
          </a:xfrm>
          <a:prstGeom prst="rect">
            <a:avLst/>
          </a:prstGeom>
          <a:gradFill>
            <a:gsLst>
              <a:gs pos="43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VISTA Costs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422220" y="2436376"/>
            <a:ext cx="2412217" cy="450875"/>
          </a:xfrm>
          <a:prstGeom prst="rect">
            <a:avLst/>
          </a:prstGeom>
          <a:gradFill>
            <a:gsLst>
              <a:gs pos="20000">
                <a:schemeClr val="tx2">
                  <a:lumMod val="7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lvl="1" algn="ctr"/>
            <a:r>
              <a:rPr lang="en-US" dirty="0"/>
              <a:t>Daily Supervision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85132" y="5246392"/>
            <a:ext cx="1919631" cy="91310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29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274320" rtlCol="0" anchor="ctr"/>
          <a:lstStyle/>
          <a:p>
            <a:pPr lvl="1" algn="ctr"/>
            <a:r>
              <a:rPr lang="en-US" dirty="0"/>
              <a:t>Interfacing with CNCS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87965" y="4508354"/>
            <a:ext cx="1836149" cy="616836"/>
          </a:xfrm>
          <a:prstGeom prst="rect">
            <a:avLst/>
          </a:prstGeom>
          <a:gradFill flip="none" rotWithShape="1">
            <a:gsLst>
              <a:gs pos="35000">
                <a:schemeClr val="tx2">
                  <a:lumMod val="75000"/>
                </a:schemeClr>
              </a:gs>
              <a:gs pos="70000">
                <a:schemeClr val="accent1">
                  <a:tint val="50000"/>
                  <a:shade val="100000"/>
                  <a:satMod val="35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2743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1" algn="ctr"/>
            <a:r>
              <a:rPr lang="en-US" dirty="0"/>
              <a:t>Monthly Calls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14459" y="3058459"/>
            <a:ext cx="325059" cy="54587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61965" y="3956012"/>
            <a:ext cx="1429305" cy="173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958702" y="4296505"/>
            <a:ext cx="1487122" cy="4644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1633491" y="4620888"/>
            <a:ext cx="180968" cy="4910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7084381" y="2989579"/>
            <a:ext cx="215264" cy="46841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574695" y="3929941"/>
            <a:ext cx="1580707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5663758" y="4138613"/>
            <a:ext cx="1477416" cy="5780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>
            <a:off x="7155402" y="4449280"/>
            <a:ext cx="213064" cy="36749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5948039" y="4242203"/>
            <a:ext cx="1305716" cy="115987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1732533" y="4504067"/>
            <a:ext cx="3218982" cy="1394970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5095471" y="5547867"/>
            <a:ext cx="2098098" cy="870189"/>
          </a:xfrm>
          <a:prstGeom prst="rect">
            <a:avLst/>
          </a:prstGeom>
          <a:gradFill>
            <a:gsLst>
              <a:gs pos="49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Monthly Reporting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52001" y="2898243"/>
            <a:ext cx="2098098" cy="436345"/>
          </a:xfrm>
          <a:prstGeom prst="rect">
            <a:avLst/>
          </a:prstGeom>
          <a:gradFill>
            <a:gsLst>
              <a:gs pos="49000">
                <a:schemeClr val="tx2">
                  <a:lumMod val="75000"/>
                </a:schemeClr>
              </a:gs>
              <a:gs pos="98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dirty="0"/>
              <a:t>Recruiting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6422220" y="3334588"/>
            <a:ext cx="733182" cy="315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1893755" y="3122467"/>
            <a:ext cx="2189720" cy="610444"/>
          </a:xfrm>
          <a:prstGeom prst="straightConnector1">
            <a:avLst/>
          </a:prstGeom>
          <a:ln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370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967666" y="13843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MOAs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689157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>
          <a:xfrm>
            <a:off x="967666" y="2538040"/>
            <a:ext cx="7261934" cy="1136493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Each EDD will be required to sign a MOA with EDA outlining the roles and responsibilities of each party.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8201" y="3584227"/>
            <a:ext cx="6739648" cy="2668154"/>
            <a:chOff x="1228809" y="4032960"/>
            <a:chExt cx="6739648" cy="26681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t="7599"/>
            <a:stretch/>
          </p:blipFill>
          <p:spPr>
            <a:xfrm>
              <a:off x="1228809" y="4032960"/>
              <a:ext cx="6739648" cy="266815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37733" y="4032960"/>
              <a:ext cx="914400" cy="79576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78629" y="4041421"/>
              <a:ext cx="854362" cy="7957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16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57600" y="1365471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Training and Orientation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382003"/>
            <a:ext cx="7261934" cy="3941269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AmeriCorps VISTA provides Virtual Pre-Service Orientation (PSO) 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EDD provides on-site orientation and ongoing training 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EDA Virtual Orientation 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EDA provides economic development in service training in Austin or Denver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Leader will facilitate on-going support and training opportunities</a:t>
            </a:r>
          </a:p>
          <a:p>
            <a:pPr marL="457200" indent="-457200" algn="l">
              <a:lnSpc>
                <a:spcPct val="8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1703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538164" y="1384304"/>
            <a:ext cx="7959724" cy="7842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Letters of Interest 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359677"/>
            <a:ext cx="7261934" cy="3996728"/>
          </a:xfrm>
        </p:spPr>
        <p:txBody>
          <a:bodyPr/>
          <a:lstStyle/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VISTA project focus: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Alignment with the EDD operations of research, planning, and implementation of economic activity and its integration of activities with other organizations, and </a:t>
            </a:r>
          </a:p>
          <a:p>
            <a:pPr marL="914400" lvl="1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Primary assignment with the EDD rather than a sub-organization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Supervisor: </a:t>
            </a: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Please include brief bio including their supervising experience and how their role relates to the identified project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Recruitment</a:t>
            </a: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: Please outline as many recruitment avenues and targets with as much detail as possible 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6" y="2416612"/>
            <a:ext cx="7261934" cy="3941269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038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61846"/>
            <a:ext cx="9144000" cy="3587262"/>
          </a:xfrm>
        </p:spPr>
        <p:txBody>
          <a:bodyPr numCol="2"/>
          <a:lstStyle/>
          <a:p>
            <a:pPr marL="0" indent="0" algn="ctr">
              <a:buNone/>
            </a:pPr>
            <a:r>
              <a:rPr lang="en-US" u="sng" dirty="0"/>
              <a:t>AURO</a:t>
            </a:r>
          </a:p>
          <a:p>
            <a:pPr marL="0" indent="0" algn="ctr">
              <a:buNone/>
            </a:pPr>
            <a:r>
              <a:rPr lang="en-US" sz="2800" i="1" dirty="0"/>
              <a:t>Sally Waley</a:t>
            </a:r>
          </a:p>
          <a:p>
            <a:pPr marL="0" indent="0" algn="ctr">
              <a:buNone/>
            </a:pPr>
            <a:r>
              <a:rPr lang="en-US" sz="2800" i="1" dirty="0">
                <a:hlinkClick r:id="rId2"/>
              </a:rPr>
              <a:t>swaley@eda.gov</a:t>
            </a: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512-381-8141</a:t>
            </a:r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endParaRPr lang="en-US" sz="2800" i="1" dirty="0"/>
          </a:p>
          <a:p>
            <a:pPr marL="0" indent="0" algn="ctr">
              <a:buNone/>
            </a:pPr>
            <a:r>
              <a:rPr lang="en-US" u="sng" dirty="0"/>
              <a:t>DRO</a:t>
            </a:r>
          </a:p>
          <a:p>
            <a:pPr marL="0" indent="0" algn="ctr">
              <a:buNone/>
            </a:pPr>
            <a:r>
              <a:rPr lang="en-US" sz="2800" i="1" dirty="0"/>
              <a:t>Stacey Webb</a:t>
            </a:r>
          </a:p>
          <a:p>
            <a:pPr marL="0" indent="0" algn="ctr">
              <a:buNone/>
            </a:pPr>
            <a:r>
              <a:rPr lang="en-US" sz="2800" i="1" dirty="0">
                <a:hlinkClick r:id="rId3"/>
              </a:rPr>
              <a:t>swebb@eda.gov</a:t>
            </a:r>
            <a:endParaRPr lang="en-US" sz="2800" i="1" dirty="0"/>
          </a:p>
          <a:p>
            <a:pPr marL="0" indent="0" algn="ctr">
              <a:buNone/>
            </a:pPr>
            <a:r>
              <a:rPr lang="en-US" sz="2800" i="1" dirty="0"/>
              <a:t>(303) 844-5364</a:t>
            </a:r>
          </a:p>
        </p:txBody>
      </p:sp>
      <p:sp>
        <p:nvSpPr>
          <p:cNvPr id="2" name="Rectangle 1"/>
          <p:cNvSpPr/>
          <p:nvPr/>
        </p:nvSpPr>
        <p:spPr>
          <a:xfrm>
            <a:off x="2695774" y="1696887"/>
            <a:ext cx="37524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Please submit to: </a:t>
            </a:r>
          </a:p>
        </p:txBody>
      </p:sp>
    </p:spTree>
    <p:extLst>
      <p:ext uri="{BB962C8B-B14F-4D97-AF65-F5344CB8AC3E}">
        <p14:creationId xmlns:p14="http://schemas.microsoft.com/office/powerpoint/2010/main" val="37809081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81892"/>
            <a:ext cx="7772400" cy="1470025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8329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9868" y="3022599"/>
            <a:ext cx="73575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AmeriCorps VISTA (Volunteers in Service to America) is a federal anti-poverty program founded in 1964 which provides full-time volunteers to support projects in communities served by nonprofits, NGOs, and local governmental organizations around the country. </a:t>
            </a:r>
          </a:p>
          <a:p>
            <a:endParaRPr lang="en-US" sz="2000" dirty="0">
              <a:solidFill>
                <a:srgbClr val="003150"/>
              </a:solidFill>
              <a:latin typeface="Georgia" panose="02040502050405020303" pitchFamily="18" charset="0"/>
              <a:ea typeface="ＭＳ Ｐゴシック" pitchFamily="-109" charset="-128"/>
              <a:cs typeface="Helvetica" panose="020B0604020202020204" pitchFamily="34" charset="0"/>
            </a:endParaRPr>
          </a:p>
          <a:p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VISTA Members are people ages 18 and older who commit a year of full-time, 40 hours per week service to help local communities build capacity to develop lasting solutions to poverty in America.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67" y="1251394"/>
            <a:ext cx="4834466" cy="148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040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6"/>
          <p:cNvSpPr txBox="1">
            <a:spLocks noChangeArrowheads="1"/>
          </p:cNvSpPr>
          <p:nvPr/>
        </p:nvSpPr>
        <p:spPr bwMode="auto">
          <a:xfrm>
            <a:off x="2786063" y="1625600"/>
            <a:ext cx="608647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723D14"/>
                </a:solidFill>
                <a:latin typeface="Georgia" pitchFamily="18" charset="0"/>
                <a:cs typeface="Arial" pitchFamily="34" charset="0"/>
              </a:rPr>
              <a:t>EDA’s mission is to lead the federal economic development agenda by promoting innovation and competitiveness, preparing American regions for growth and success in the worldwide economy.</a:t>
            </a:r>
          </a:p>
        </p:txBody>
      </p:sp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786063" y="4067175"/>
            <a:ext cx="5932487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/>
                <a:cs typeface="ＭＳ Ｐゴシック"/>
              </a:defRPr>
            </a:lvl9pPr>
          </a:lstStyle>
          <a:p>
            <a:pPr eaLnBrk="1" hangingPunct="1"/>
            <a:r>
              <a:rPr lang="en-US" sz="2400" dirty="0">
                <a:solidFill>
                  <a:schemeClr val="tx2"/>
                </a:solidFill>
                <a:latin typeface="Georgia" pitchFamily="18" charset="0"/>
              </a:rPr>
              <a:t>The AmeriCorps VISTA mission is to strengthen organizations that alleviate poverty through volunteering and the mobilization of resources.</a:t>
            </a:r>
            <a:endParaRPr lang="en-US" sz="2400" dirty="0">
              <a:solidFill>
                <a:schemeClr val="tx2"/>
              </a:solidFill>
              <a:latin typeface="Calibri" pitchFamily="34" charset="0"/>
            </a:endParaRPr>
          </a:p>
        </p:txBody>
      </p:sp>
      <p:cxnSp>
        <p:nvCxnSpPr>
          <p:cNvPr id="13" name="Straight Connector 12"/>
          <p:cNvCxnSpPr>
            <a:cxnSpLocks noChangeShapeType="1"/>
          </p:cNvCxnSpPr>
          <p:nvPr/>
        </p:nvCxnSpPr>
        <p:spPr bwMode="auto">
          <a:xfrm>
            <a:off x="2786063" y="3797300"/>
            <a:ext cx="6086475" cy="1588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6" b="1"/>
          <a:stretch/>
        </p:blipFill>
        <p:spPr>
          <a:xfrm>
            <a:off x="699429" y="3471863"/>
            <a:ext cx="1938866" cy="1941304"/>
          </a:xfrm>
          <a:prstGeom prst="ellipse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98" y="1713802"/>
            <a:ext cx="1981368" cy="198136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236133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EDA – VISTA Project History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1653825"/>
              </p:ext>
            </p:extLst>
          </p:nvPr>
        </p:nvGraphicFramePr>
        <p:xfrm>
          <a:off x="0" y="1963711"/>
          <a:ext cx="8797636" cy="47007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327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225" y="1236133"/>
            <a:ext cx="8229600" cy="1143000"/>
          </a:xfrm>
        </p:spPr>
        <p:txBody>
          <a:bodyPr/>
          <a:lstStyle/>
          <a:p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About the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921" y="2396723"/>
            <a:ext cx="7008920" cy="3747030"/>
          </a:xfrm>
        </p:spPr>
        <p:txBody>
          <a:bodyPr/>
          <a:lstStyle/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How it Works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2019 Timeline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Types of Projects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Associated Costs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Party Responsibilities &amp; MOA</a:t>
            </a:r>
          </a:p>
          <a:p>
            <a:pPr marL="457200" indent="-457200" algn="just">
              <a:spcBef>
                <a:spcPts val="800"/>
              </a:spcBef>
              <a:buFont typeface="+mj-lt"/>
              <a:buAutoNum type="arabicPeriod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Training and Orientation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85326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1405467"/>
            <a:ext cx="7963958" cy="973666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How it Works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09971495"/>
              </p:ext>
            </p:extLst>
          </p:nvPr>
        </p:nvGraphicFramePr>
        <p:xfrm>
          <a:off x="290002" y="2214980"/>
          <a:ext cx="8853998" cy="4625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6409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ctrTitle"/>
          </p:nvPr>
        </p:nvSpPr>
        <p:spPr>
          <a:xfrm>
            <a:off x="840666" y="1331604"/>
            <a:ext cx="7969187" cy="784225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2019 Timeline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subTitle" idx="1"/>
          </p:nvPr>
        </p:nvSpPr>
        <p:spPr>
          <a:xfrm>
            <a:off x="967666" y="2415135"/>
            <a:ext cx="7261934" cy="3941269"/>
          </a:xfrm>
        </p:spPr>
        <p:txBody>
          <a:bodyPr/>
          <a:lstStyle/>
          <a:p>
            <a:pPr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endParaRPr lang="en-US" sz="24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3"/>
          <p:cNvSpPr txBox="1">
            <a:spLocks/>
          </p:cNvSpPr>
          <p:nvPr/>
        </p:nvSpPr>
        <p:spPr>
          <a:xfrm>
            <a:off x="967665" y="2416612"/>
            <a:ext cx="7530223" cy="4239098"/>
          </a:xfrm>
          <a:prstGeom prst="rect">
            <a:avLst/>
          </a:prstGeom>
        </p:spPr>
        <p:txBody>
          <a:bodyPr/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 pitchFamily="-109" charset="-128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pitchFamily="-109" charset="-128"/>
                <a:cs typeface="ＭＳ Ｐゴシック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August 1: Letters of Interest Due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August 8: Determination and Notification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August 12: </a:t>
            </a:r>
            <a:r>
              <a:rPr lang="en-US" sz="2400" b="1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Supervisor Orientation Call 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September - November: Recruitment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December: VISTA Selection Finalized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January: VISTA Start of Service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Start in office 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Virtual Pre-Service Orientation </a:t>
            </a:r>
          </a:p>
          <a:p>
            <a:pPr marL="1371600" lvl="2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EDA Welcome Call 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March/April: EDA Regional Office Orientation</a:t>
            </a:r>
          </a:p>
          <a:p>
            <a:pPr marL="457200" indent="-457200" algn="l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endParaRPr lang="en-US" sz="2800" dirty="0">
              <a:solidFill>
                <a:schemeClr val="tx2"/>
              </a:solidFill>
              <a:latin typeface="Georgia" panose="02040502050405020303" pitchFamily="18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286935"/>
            <a:ext cx="7972425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Types of Projects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" name="Rectangle 4"/>
          <p:cNvSpPr/>
          <p:nvPr/>
        </p:nvSpPr>
        <p:spPr>
          <a:xfrm>
            <a:off x="660399" y="3167438"/>
            <a:ext cx="797242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VISTAs should be working on pressing needs projects for each District but keep in mind: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Alignment with the EDD operations of research, planning, and implementation of economic activity and its integration of activities with other organizations, and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Primary assignment with the EDD rather than a sub-organization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348820F-36BA-455B-B7D6-12228597D191}"/>
              </a:ext>
            </a:extLst>
          </p:cNvPr>
          <p:cNvSpPr/>
          <p:nvPr/>
        </p:nvSpPr>
        <p:spPr>
          <a:xfrm>
            <a:off x="1434123" y="2384646"/>
            <a:ext cx="5684129" cy="532719"/>
          </a:xfrm>
          <a:prstGeom prst="rect">
            <a:avLst/>
          </a:prstGeom>
          <a:ln>
            <a:solidFill>
              <a:srgbClr val="003150"/>
            </a:solidFill>
          </a:ln>
        </p:spPr>
        <p:txBody>
          <a:bodyPr wrap="square" numCol="2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  Capacity Building </a:t>
            </a:r>
          </a:p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ea typeface="ＭＳ Ｐゴシック" pitchFamily="-109" charset="-128"/>
                <a:cs typeface="Helvetica" panose="020B0604020202020204" pitchFamily="34" charset="0"/>
              </a:rPr>
              <a:t>Unique task</a:t>
            </a:r>
          </a:p>
        </p:txBody>
      </p:sp>
    </p:spTree>
    <p:extLst>
      <p:ext uri="{BB962C8B-B14F-4D97-AF65-F5344CB8AC3E}">
        <p14:creationId xmlns:p14="http://schemas.microsoft.com/office/powerpoint/2010/main" val="2979670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399" y="1303865"/>
            <a:ext cx="7972425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723D14"/>
                </a:solidFill>
                <a:latin typeface="Georgia" pitchFamily="18" charset="0"/>
                <a:ea typeface="ＭＳ Ｐゴシック"/>
                <a:cs typeface="Arial" pitchFamily="34" charset="0"/>
              </a:rPr>
              <a:t>Types of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341" y="2854943"/>
            <a:ext cx="8633011" cy="3844795"/>
          </a:xfrm>
        </p:spPr>
        <p:txBody>
          <a:bodyPr/>
          <a:lstStyle/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Survey, assessment, and growth strategy for regional businesses development 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Feasibility for localized development projects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Economic development education and community engagement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Facilitate localized or value add Comprehensive Economic Development Strategy (CEDS) work </a:t>
            </a:r>
          </a:p>
          <a:p>
            <a:r>
              <a:rPr lang="en-US" sz="2400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Specific focus on: disaster recovery and mitigation, industry expansion, brownfields, communication strategy, etc. </a:t>
            </a:r>
          </a:p>
        </p:txBody>
      </p:sp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538163" y="2111592"/>
            <a:ext cx="7959725" cy="0"/>
          </a:xfrm>
          <a:prstGeom prst="line">
            <a:avLst/>
          </a:prstGeom>
          <a:noFill/>
          <a:ln w="12700">
            <a:solidFill>
              <a:srgbClr val="C4BD97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" name="Rectangle 5"/>
          <p:cNvSpPr/>
          <p:nvPr/>
        </p:nvSpPr>
        <p:spPr>
          <a:xfrm>
            <a:off x="2053247" y="2251293"/>
            <a:ext cx="49295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solidFill>
                  <a:srgbClr val="003150"/>
                </a:solidFill>
                <a:latin typeface="Georgia" panose="02040502050405020303" pitchFamily="18" charset="0"/>
                <a:cs typeface="Helvetica" panose="020B0604020202020204" pitchFamily="34" charset="0"/>
              </a:rPr>
              <a:t>Examples of past focus areas: 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37704473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EDA Color Scheme">
      <a:dk1>
        <a:srgbClr val="002664"/>
      </a:dk1>
      <a:lt1>
        <a:sysClr val="window" lastClr="FFFFFF"/>
      </a:lt1>
      <a:dk2>
        <a:srgbClr val="005A8B"/>
      </a:dk2>
      <a:lt2>
        <a:srgbClr val="FCF1EA"/>
      </a:lt2>
      <a:accent1>
        <a:srgbClr val="4F81BD"/>
      </a:accent1>
      <a:accent2>
        <a:srgbClr val="FFE293"/>
      </a:accent2>
      <a:accent3>
        <a:srgbClr val="723D14"/>
      </a:accent3>
      <a:accent4>
        <a:srgbClr val="63B1E5"/>
      </a:accent4>
      <a:accent5>
        <a:srgbClr val="003150"/>
      </a:accent5>
      <a:accent6>
        <a:srgbClr val="983222"/>
      </a:accent6>
      <a:hlink>
        <a:srgbClr val="983222"/>
      </a:hlink>
      <a:folHlink>
        <a:srgbClr val="003150"/>
      </a:folHlink>
    </a:clrScheme>
    <a:fontScheme name="EDA Style">
      <a:majorFont>
        <a:latin typeface="Georgia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22421</TotalTime>
  <Words>768</Words>
  <Application>Microsoft Office PowerPoint</Application>
  <PresentationFormat>On-screen Show (4:3)</PresentationFormat>
  <Paragraphs>111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ＭＳ Ｐゴシック</vt:lpstr>
      <vt:lpstr>Arial</vt:lpstr>
      <vt:lpstr>Arial Narrow</vt:lpstr>
      <vt:lpstr>Calibri</vt:lpstr>
      <vt:lpstr>Futura Lt BT</vt:lpstr>
      <vt:lpstr>Georgia</vt:lpstr>
      <vt:lpstr>Helvetica</vt:lpstr>
      <vt:lpstr>1_Office Theme</vt:lpstr>
      <vt:lpstr>Custom Design</vt:lpstr>
      <vt:lpstr>VISTA Informational Webinar  for EDDs  July 15, 2019  </vt:lpstr>
      <vt:lpstr>PowerPoint Presentation</vt:lpstr>
      <vt:lpstr>PowerPoint Presentation</vt:lpstr>
      <vt:lpstr>EDA – VISTA Project History</vt:lpstr>
      <vt:lpstr>About the Program</vt:lpstr>
      <vt:lpstr>How it Works</vt:lpstr>
      <vt:lpstr>2019 Timeline</vt:lpstr>
      <vt:lpstr>Types of Projects</vt:lpstr>
      <vt:lpstr>Types of Projects</vt:lpstr>
      <vt:lpstr>Associated Costs</vt:lpstr>
      <vt:lpstr>Responsibilities </vt:lpstr>
      <vt:lpstr>MOAs</vt:lpstr>
      <vt:lpstr>Training and Orientation</vt:lpstr>
      <vt:lpstr>Letters of Interest </vt:lpstr>
      <vt:lpstr>PowerPoint Presentation</vt:lpstr>
      <vt:lpstr>Questions?</vt:lpstr>
    </vt:vector>
  </TitlesOfParts>
  <Company>A. Bright Idea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 Waley</dc:creator>
  <cp:lastModifiedBy>Waley, Sally (Federal)</cp:lastModifiedBy>
  <cp:revision>459</cp:revision>
  <cp:lastPrinted>2012-12-17T15:02:56Z</cp:lastPrinted>
  <dcterms:created xsi:type="dcterms:W3CDTF">2011-01-11T03:40:43Z</dcterms:created>
  <dcterms:modified xsi:type="dcterms:W3CDTF">2019-07-15T21:10:50Z</dcterms:modified>
</cp:coreProperties>
</file>