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7" r:id="rId29"/>
    <p:sldId id="284" r:id="rId30"/>
  </p:sldIdLst>
  <p:sldSz cx="18288000" cy="10287000"/>
  <p:notesSz cx="6858000" cy="9144000"/>
  <p:embeddedFontLst>
    <p:embeddedFont>
      <p:font typeface="Aileron Regular Bold"/>
      <p:regular r:id="rId31"/>
    </p:embeddedFont>
    <p:embeddedFont>
      <p:font typeface="Arimo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Open Sans"/>
      <p:regular r:id="rId37"/>
    </p:embeddedFont>
    <p:embeddedFont>
      <p:font typeface="Open Sans Bold"/>
      <p:regular r:id="rId38"/>
    </p:embeddedFont>
    <p:embeddedFont>
      <p:font typeface="Open Sans Light"/>
      <p:regular r:id="rId39"/>
    </p:embeddedFont>
    <p:embeddedFont>
      <p:font typeface="Open Sans Light Bold"/>
      <p:regular r:id="rId40"/>
    </p:embeddedFont>
    <p:embeddedFont>
      <p:font typeface="Raleway"/>
      <p:regular r:id="rId41"/>
    </p:embeddedFont>
    <p:embeddedFont>
      <p:font typeface="Raleway Bold"/>
      <p:regular r:id="rId42"/>
    </p:embeddedFont>
    <p:embeddedFont>
      <p:font typeface="Visby DemiBold"/>
      <p:regular r:id="rId43"/>
    </p:embeddedFont>
    <p:embeddedFont>
      <p:font typeface="Visby DemiBold Bold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BC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22" autoAdjust="0"/>
  </p:normalViewPr>
  <p:slideViewPr>
    <p:cSldViewPr>
      <p:cViewPr varScale="1">
        <p:scale>
          <a:sx n="48" d="100"/>
          <a:sy n="48" d="100"/>
        </p:scale>
        <p:origin x="660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s://urldefense.proofpoint.com/v2/url?u=https-3A__www.grants.gov_web_grants_view-2Dopportunity.html-3FoppId-3D324277&amp;d=DwMFAg&amp;c=VhZolPcoIcxBQpA0e5_BL66VJfv8ydsVc5_UWeY_GkQ&amp;r=N3S2pYQu04f1O5sCig_zXA&amp;m=nfK5zEa3ddC5HB674gDgxFPCEhrBbLBce0OqP6EEXnk&amp;s=JQg7lzTlX5NI6NH-9W13KPFW24Du6M2oootOIGmlT3M&amp;e=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rantsolutions.gov/gs/preaward/previewPublicAnnouncement.do?id=67214" TargetMode="External"/><Relationship Id="rId5" Type="http://schemas.openxmlformats.org/officeDocument/2006/relationships/image" Target="../media/image6.png"/><Relationship Id="rId4" Type="http://schemas.openxmlformats.org/officeDocument/2006/relationships/hyperlink" Target="https://www.grants.gov/web/grants/search-grants.html?keywords=mbda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2500" b="1250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121" b="121"/>
          <a:stretch>
            <a:fillRect/>
          </a:stretch>
        </p:blipFill>
        <p:spPr>
          <a:xfrm rot="-10800000">
            <a:off x="13405145" y="5437299"/>
            <a:ext cx="5090375" cy="509037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0800000">
            <a:off x="15202579" y="3507798"/>
            <a:ext cx="2056721" cy="205672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28700" y="1303541"/>
            <a:ext cx="12005877" cy="6465236"/>
            <a:chOff x="0" y="0"/>
            <a:chExt cx="16007835" cy="8620314"/>
          </a:xfrm>
        </p:grpSpPr>
        <p:sp>
          <p:nvSpPr>
            <p:cNvPr id="5" name="TextBox 5"/>
            <p:cNvSpPr txBox="1"/>
            <p:nvPr/>
          </p:nvSpPr>
          <p:spPr>
            <a:xfrm>
              <a:off x="0" y="7232839"/>
              <a:ext cx="16007835" cy="1387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3000" spc="179">
                  <a:solidFill>
                    <a:srgbClr val="EBFDFF"/>
                  </a:solidFill>
                  <a:latin typeface="Raleway"/>
                </a:rPr>
                <a:t>Full Application Informational Webinar</a:t>
              </a:r>
            </a:p>
            <a:p>
              <a:pPr algn="l">
                <a:lnSpc>
                  <a:spcPts val="4200"/>
                </a:lnSpc>
              </a:pPr>
              <a:r>
                <a:rPr lang="en-US" sz="3000" spc="179">
                  <a:solidFill>
                    <a:srgbClr val="EBFDFF"/>
                  </a:solidFill>
                  <a:latin typeface="Raleway"/>
                </a:rPr>
                <a:t>May 5, 2020</a:t>
              </a:r>
            </a:p>
          </p:txBody>
        </p:sp>
        <p:sp>
          <p:nvSpPr>
            <p:cNvPr id="6" name="AutoShape 6"/>
            <p:cNvSpPr/>
            <p:nvPr/>
          </p:nvSpPr>
          <p:spPr>
            <a:xfrm>
              <a:off x="0" y="1772112"/>
              <a:ext cx="15320063" cy="1427902"/>
            </a:xfrm>
            <a:prstGeom prst="rect">
              <a:avLst/>
            </a:prstGeom>
            <a:solidFill>
              <a:srgbClr val="78BCE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444285" y="1771091"/>
              <a:ext cx="14431493" cy="1466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20"/>
                </a:lnSpc>
              </a:pPr>
              <a:r>
                <a:rPr lang="en-US" sz="3600" spc="179">
                  <a:solidFill>
                    <a:srgbClr val="05445E"/>
                  </a:solidFill>
                  <a:latin typeface="Raleway Bold"/>
                </a:rPr>
                <a:t>THE OFFICE OF INNOVATION &amp; ENTREPRENEURSHIP</a:t>
              </a:r>
            </a:p>
          </p:txBody>
        </p:sp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 t="121" b="121"/>
            <a:stretch>
              <a:fillRect/>
            </a:stretch>
          </p:blipFill>
          <p:spPr>
            <a:xfrm rot="-10800000">
              <a:off x="14053893" y="0"/>
              <a:ext cx="1266170" cy="1266170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8700" y="4400963"/>
            <a:ext cx="14921864" cy="161653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BC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1" b="121"/>
          <a:stretch>
            <a:fillRect/>
          </a:stretch>
        </p:blipFill>
        <p:spPr>
          <a:xfrm rot="-5400000">
            <a:off x="-332829" y="6095861"/>
            <a:ext cx="4252824" cy="425282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248927" y="9258300"/>
            <a:ext cx="2809492" cy="81124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77825" y="1722987"/>
            <a:ext cx="13256012" cy="701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4"/>
              </a:lnSpc>
            </a:pPr>
            <a:r>
              <a:rPr lang="en-US" sz="4203" dirty="0">
                <a:solidFill>
                  <a:srgbClr val="13355C"/>
                </a:solidFill>
                <a:latin typeface="Open Sans"/>
              </a:rPr>
              <a:t>Who is eligible to apply? (see NOFO)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193042" y="2590052"/>
            <a:ext cx="13429429" cy="8279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dirty="0">
                <a:solidFill>
                  <a:srgbClr val="13355C"/>
                </a:solidFill>
                <a:latin typeface="Open Sans Light"/>
              </a:rPr>
              <a:t>A State;</a:t>
            </a:r>
          </a:p>
          <a:p>
            <a:pPr>
              <a:lnSpc>
                <a:spcPts val="5040"/>
              </a:lnSpc>
            </a:pPr>
            <a:r>
              <a:rPr lang="en-US" sz="3600" dirty="0">
                <a:solidFill>
                  <a:srgbClr val="13355C"/>
                </a:solidFill>
                <a:latin typeface="Open Sans Light"/>
              </a:rPr>
              <a:t>An Indian tribe;</a:t>
            </a:r>
          </a:p>
          <a:p>
            <a:pPr>
              <a:lnSpc>
                <a:spcPts val="5039"/>
              </a:lnSpc>
            </a:pPr>
            <a:r>
              <a:rPr lang="en-US" sz="3600" dirty="0">
                <a:solidFill>
                  <a:srgbClr val="13355C"/>
                </a:solidFill>
                <a:latin typeface="Open Sans Light"/>
              </a:rPr>
              <a:t>A city or other political subdivision of a State;</a:t>
            </a:r>
          </a:p>
          <a:p>
            <a:pPr>
              <a:lnSpc>
                <a:spcPts val="5039"/>
              </a:lnSpc>
            </a:pPr>
            <a:r>
              <a:rPr lang="en-US" sz="3599" dirty="0">
                <a:solidFill>
                  <a:srgbClr val="13355C"/>
                </a:solidFill>
                <a:latin typeface="Open Sans Light"/>
              </a:rPr>
              <a:t>An entity whose application is </a:t>
            </a:r>
            <a:r>
              <a:rPr lang="en-US" sz="3599" dirty="0">
                <a:solidFill>
                  <a:srgbClr val="13355C"/>
                </a:solidFill>
                <a:latin typeface="Open Sans Light Bold"/>
              </a:rPr>
              <a:t>supported by a State or a political subdivision of a State</a:t>
            </a:r>
            <a:r>
              <a:rPr lang="en-US" sz="3599" dirty="0">
                <a:solidFill>
                  <a:srgbClr val="13355C"/>
                </a:solidFill>
                <a:latin typeface="Open Sans Light"/>
              </a:rPr>
              <a:t> and that is...</a:t>
            </a:r>
          </a:p>
          <a:p>
            <a:pPr>
              <a:lnSpc>
                <a:spcPts val="5039"/>
              </a:lnSpc>
            </a:pPr>
            <a:r>
              <a:rPr lang="en-US" sz="3599" dirty="0">
                <a:solidFill>
                  <a:srgbClr val="13355C"/>
                </a:solidFill>
                <a:latin typeface="Open Sans Light"/>
              </a:rPr>
              <a:t>- a nonprofit organization</a:t>
            </a:r>
          </a:p>
          <a:p>
            <a:pPr>
              <a:lnSpc>
                <a:spcPts val="5039"/>
              </a:lnSpc>
            </a:pPr>
            <a:r>
              <a:rPr lang="en-US" sz="3599" dirty="0">
                <a:solidFill>
                  <a:srgbClr val="13355C"/>
                </a:solidFill>
                <a:latin typeface="Open Sans Light"/>
              </a:rPr>
              <a:t>- an institution of higher education</a:t>
            </a:r>
          </a:p>
          <a:p>
            <a:pPr>
              <a:lnSpc>
                <a:spcPts val="5039"/>
              </a:lnSpc>
            </a:pPr>
            <a:r>
              <a:rPr lang="en-US" sz="3599" dirty="0">
                <a:solidFill>
                  <a:srgbClr val="13355C"/>
                </a:solidFill>
                <a:latin typeface="Open Sans Light"/>
              </a:rPr>
              <a:t>- a public-private partnership</a:t>
            </a:r>
          </a:p>
          <a:p>
            <a:pPr>
              <a:lnSpc>
                <a:spcPts val="5039"/>
              </a:lnSpc>
            </a:pPr>
            <a:r>
              <a:rPr lang="en-US" sz="3599" dirty="0">
                <a:solidFill>
                  <a:srgbClr val="13355C"/>
                </a:solidFill>
                <a:latin typeface="Open Sans Light"/>
              </a:rPr>
              <a:t>- a science or research park</a:t>
            </a:r>
          </a:p>
          <a:p>
            <a:pPr>
              <a:lnSpc>
                <a:spcPts val="5039"/>
              </a:lnSpc>
            </a:pPr>
            <a:r>
              <a:rPr lang="en-US" sz="3599" dirty="0">
                <a:solidFill>
                  <a:srgbClr val="13355C"/>
                </a:solidFill>
                <a:latin typeface="Open Sans Light"/>
              </a:rPr>
              <a:t>- a Federal laboratory</a:t>
            </a:r>
          </a:p>
          <a:p>
            <a:pPr>
              <a:lnSpc>
                <a:spcPts val="5039"/>
              </a:lnSpc>
            </a:pPr>
            <a:r>
              <a:rPr lang="en-US" sz="3599" dirty="0">
                <a:solidFill>
                  <a:srgbClr val="13355C"/>
                </a:solidFill>
                <a:latin typeface="Open Sans Light"/>
              </a:rPr>
              <a:t>- a venture development organization</a:t>
            </a:r>
          </a:p>
          <a:p>
            <a:pPr>
              <a:lnSpc>
                <a:spcPts val="5039"/>
              </a:lnSpc>
            </a:pPr>
            <a:r>
              <a:rPr lang="en-US" sz="3599" dirty="0">
                <a:solidFill>
                  <a:srgbClr val="13355C"/>
                </a:solidFill>
                <a:latin typeface="Open Sans Light"/>
              </a:rPr>
              <a:t>- an economic development organization</a:t>
            </a:r>
          </a:p>
          <a:p>
            <a:pPr>
              <a:lnSpc>
                <a:spcPts val="5039"/>
              </a:lnSpc>
            </a:pPr>
            <a:r>
              <a:rPr lang="en-US" sz="3599" dirty="0">
                <a:solidFill>
                  <a:srgbClr val="13355C"/>
                </a:solidFill>
                <a:latin typeface="Open Sans Light"/>
              </a:rPr>
              <a:t>A consortium of the above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185793">
            <a:off x="2662565" y="7233295"/>
            <a:ext cx="431687" cy="67451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83694" y="432435"/>
            <a:ext cx="8273780" cy="1087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98"/>
              </a:lnSpc>
            </a:pPr>
            <a:r>
              <a:rPr lang="en-US" sz="6427">
                <a:solidFill>
                  <a:srgbClr val="13355C"/>
                </a:solidFill>
                <a:latin typeface="Visby DemiBold"/>
              </a:rPr>
              <a:t>Eligible Entities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185793">
            <a:off x="2662564" y="9524583"/>
            <a:ext cx="431687" cy="67451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BC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1" b="121"/>
          <a:stretch>
            <a:fillRect/>
          </a:stretch>
        </p:blipFill>
        <p:spPr>
          <a:xfrm rot="-5400000">
            <a:off x="-332829" y="6095861"/>
            <a:ext cx="4252824" cy="425282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248927" y="217459"/>
            <a:ext cx="2809492" cy="81124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62598" y="3354937"/>
            <a:ext cx="17795820" cy="636613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77825" y="1722987"/>
            <a:ext cx="13256012" cy="143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4"/>
              </a:lnSpc>
            </a:pPr>
            <a:r>
              <a:rPr lang="en-US" sz="4203" dirty="0">
                <a:solidFill>
                  <a:srgbClr val="13355C"/>
                </a:solidFill>
                <a:latin typeface="Open Sans"/>
              </a:rPr>
              <a:t>Use Appendix D to ensure you have documents - these can vary depending on your entity type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83694" y="432435"/>
            <a:ext cx="8273780" cy="1087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98"/>
              </a:lnSpc>
            </a:pPr>
            <a:r>
              <a:rPr lang="en-US" sz="6427">
                <a:solidFill>
                  <a:srgbClr val="13355C"/>
                </a:solidFill>
                <a:latin typeface="Visby DemiBold"/>
              </a:rPr>
              <a:t>Technical Checklist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17B3F3-2709-4C40-BD57-E12408FA625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185793">
            <a:off x="4172560" y="7836383"/>
            <a:ext cx="431687" cy="67451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5300" r="35300"/>
          <a:stretch>
            <a:fillRect/>
          </a:stretch>
        </p:blipFill>
        <p:spPr>
          <a:xfrm>
            <a:off x="691993" y="-304801"/>
            <a:ext cx="4803653" cy="10896602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324594" y="3717369"/>
            <a:ext cx="9052952" cy="3913348"/>
            <a:chOff x="0" y="0"/>
            <a:chExt cx="12070603" cy="5217797"/>
          </a:xfrm>
        </p:grpSpPr>
        <p:sp>
          <p:nvSpPr>
            <p:cNvPr id="4" name="TextBox 4"/>
            <p:cNvSpPr txBox="1"/>
            <p:nvPr/>
          </p:nvSpPr>
          <p:spPr>
            <a:xfrm>
              <a:off x="0" y="-9525"/>
              <a:ext cx="12070603" cy="1419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400"/>
                </a:lnSpc>
              </a:pPr>
              <a:r>
                <a:rPr lang="en-US" sz="7000">
                  <a:solidFill>
                    <a:srgbClr val="05445E"/>
                  </a:solidFill>
                  <a:latin typeface="Visby DemiBold Bold"/>
                </a:rPr>
                <a:t>The Full Application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743976"/>
              <a:ext cx="12070603" cy="1609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800"/>
                </a:lnSpc>
              </a:pPr>
              <a:r>
                <a:rPr lang="en-US" sz="4000" spc="200">
                  <a:solidFill>
                    <a:srgbClr val="05445E"/>
                  </a:solidFill>
                  <a:latin typeface="Open Sans Bold"/>
                </a:rPr>
                <a:t>LINK TO ACCESS THE GRANTS.GOV PORTAL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4007910"/>
              <a:ext cx="12070603" cy="12098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en-US" sz="2800" spc="84">
                  <a:solidFill>
                    <a:srgbClr val="05445E"/>
                  </a:solidFill>
                  <a:latin typeface="Raleway"/>
                </a:rPr>
                <a:t>Your Concept Proposal response letter contains the link to access the grants.gov application portal. </a:t>
              </a: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t="121" b="121"/>
          <a:stretch>
            <a:fillRect/>
          </a:stretch>
        </p:blipFill>
        <p:spPr>
          <a:xfrm rot="-5400000">
            <a:off x="3698804" y="8006121"/>
            <a:ext cx="2280879" cy="228087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 t="121" b="121"/>
          <a:stretch>
            <a:fillRect/>
          </a:stretch>
        </p:blipFill>
        <p:spPr>
          <a:xfrm rot="-5400000">
            <a:off x="0" y="1125645"/>
            <a:ext cx="1189415" cy="118941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 t="121" b="121"/>
          <a:stretch>
            <a:fillRect/>
          </a:stretch>
        </p:blipFill>
        <p:spPr>
          <a:xfrm rot="-5400000">
            <a:off x="3984090" y="270491"/>
            <a:ext cx="855154" cy="85515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 t="121" b="121"/>
          <a:stretch>
            <a:fillRect/>
          </a:stretch>
        </p:blipFill>
        <p:spPr>
          <a:xfrm rot="5400000">
            <a:off x="15464442" y="0"/>
            <a:ext cx="2823558" cy="282355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866500" y="9258300"/>
            <a:ext cx="2166012" cy="62543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5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1" b="121"/>
          <a:stretch>
            <a:fillRect/>
          </a:stretch>
        </p:blipFill>
        <p:spPr>
          <a:xfrm rot="-5400000">
            <a:off x="-611361" y="6607554"/>
            <a:ext cx="4252824" cy="425282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121" b="121"/>
          <a:stretch>
            <a:fillRect/>
          </a:stretch>
        </p:blipFill>
        <p:spPr>
          <a:xfrm rot="5400000">
            <a:off x="15837995" y="-345572"/>
            <a:ext cx="2823558" cy="282355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95324" y="9031787"/>
            <a:ext cx="3346138" cy="9661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14152" y="681054"/>
            <a:ext cx="17429541" cy="770415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5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1" b="121"/>
          <a:stretch>
            <a:fillRect/>
          </a:stretch>
        </p:blipFill>
        <p:spPr>
          <a:xfrm rot="-5400000">
            <a:off x="-611361" y="6607554"/>
            <a:ext cx="4252824" cy="425282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121" b="121"/>
          <a:stretch>
            <a:fillRect/>
          </a:stretch>
        </p:blipFill>
        <p:spPr>
          <a:xfrm rot="5400000">
            <a:off x="15837995" y="-345572"/>
            <a:ext cx="2823558" cy="282355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95324" y="9031787"/>
            <a:ext cx="3346138" cy="9661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53017" y="1333020"/>
            <a:ext cx="17581966" cy="683316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05337" y="-314925"/>
            <a:ext cx="6384346" cy="10916850"/>
          </a:xfrm>
          <a:prstGeom prst="rect">
            <a:avLst/>
          </a:prstGeom>
          <a:solidFill>
            <a:srgbClr val="78BCE7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69834" r="12074"/>
          <a:stretch>
            <a:fillRect/>
          </a:stretch>
        </p:blipFill>
        <p:spPr>
          <a:xfrm>
            <a:off x="581321" y="-495009"/>
            <a:ext cx="2347858" cy="864645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0800000">
            <a:off x="0" y="5131816"/>
            <a:ext cx="3204999" cy="32049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l="42400" r="42400"/>
          <a:stretch>
            <a:fillRect/>
          </a:stretch>
        </p:blipFill>
        <p:spPr>
          <a:xfrm>
            <a:off x="3201327" y="2092254"/>
            <a:ext cx="2347858" cy="868975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003509" y="2008278"/>
            <a:ext cx="2587663" cy="258766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t="121" b="121"/>
          <a:stretch>
            <a:fillRect/>
          </a:stretch>
        </p:blipFill>
        <p:spPr>
          <a:xfrm rot="-5400000">
            <a:off x="2189553" y="5047840"/>
            <a:ext cx="2280879" cy="228087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t="121" b="121"/>
          <a:stretch>
            <a:fillRect/>
          </a:stretch>
        </p:blipFill>
        <p:spPr>
          <a:xfrm rot="-5400000">
            <a:off x="4141477" y="-379008"/>
            <a:ext cx="1407708" cy="140770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 t="121" b="121"/>
          <a:stretch>
            <a:fillRect/>
          </a:stretch>
        </p:blipFill>
        <p:spPr>
          <a:xfrm rot="-5400000">
            <a:off x="581321" y="8830723"/>
            <a:ext cx="855154" cy="85515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4031773" y="8741208"/>
            <a:ext cx="3826947" cy="1105031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7324594" y="3478618"/>
            <a:ext cx="9052952" cy="3329764"/>
            <a:chOff x="0" y="0"/>
            <a:chExt cx="12070603" cy="4439686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9525"/>
              <a:ext cx="12070603" cy="1419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400"/>
                </a:lnSpc>
              </a:pPr>
              <a:r>
                <a:rPr lang="en-US" sz="7000">
                  <a:solidFill>
                    <a:srgbClr val="05445E"/>
                  </a:solidFill>
                  <a:latin typeface="Visby DemiBold Bold"/>
                </a:rPr>
                <a:t>The Full Application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755959"/>
              <a:ext cx="12070603" cy="809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800"/>
                </a:lnSpc>
              </a:pPr>
              <a:r>
                <a:rPr lang="en-US" sz="4000" spc="200">
                  <a:solidFill>
                    <a:srgbClr val="05445E"/>
                  </a:solidFill>
                  <a:latin typeface="Visby DemiBold Bold"/>
                </a:rPr>
                <a:t>WHAT IS REQUIRED?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3239324"/>
              <a:ext cx="12070603" cy="12003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en-US" sz="2800" spc="84">
                  <a:solidFill>
                    <a:srgbClr val="05445E"/>
                  </a:solidFill>
                  <a:latin typeface="Open Sans"/>
                </a:rPr>
                <a:t>Review the information found in the FY2020 Notice of Funding Opportunity. 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952225" y="284143"/>
            <a:ext cx="2166012" cy="62543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90900" y="1654136"/>
            <a:ext cx="16506199" cy="828195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855958" y="587336"/>
            <a:ext cx="12576083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7000">
                <a:solidFill>
                  <a:srgbClr val="05445E"/>
                </a:solidFill>
                <a:latin typeface="Visby DemiBold Bold"/>
              </a:rPr>
              <a:t>Full Application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5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1" b="121"/>
          <a:stretch>
            <a:fillRect/>
          </a:stretch>
        </p:blipFill>
        <p:spPr>
          <a:xfrm rot="-5400000">
            <a:off x="-611361" y="6607554"/>
            <a:ext cx="4252824" cy="425282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121" b="121"/>
          <a:stretch>
            <a:fillRect/>
          </a:stretch>
        </p:blipFill>
        <p:spPr>
          <a:xfrm rot="5400000">
            <a:off x="15837995" y="-345572"/>
            <a:ext cx="2823558" cy="282355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515050" y="3684256"/>
            <a:ext cx="7714879" cy="2918488"/>
            <a:chOff x="0" y="0"/>
            <a:chExt cx="10286505" cy="3891318"/>
          </a:xfrm>
        </p:grpSpPr>
        <p:sp>
          <p:nvSpPr>
            <p:cNvPr id="5" name="TextBox 5"/>
            <p:cNvSpPr txBox="1"/>
            <p:nvPr/>
          </p:nvSpPr>
          <p:spPr>
            <a:xfrm>
              <a:off x="0" y="-9525"/>
              <a:ext cx="10286505" cy="1419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400"/>
                </a:lnSpc>
              </a:pPr>
              <a:r>
                <a:rPr lang="en-US" sz="7000">
                  <a:solidFill>
                    <a:srgbClr val="78BCE7"/>
                  </a:solidFill>
                  <a:latin typeface="Visby DemiBold Bold"/>
                </a:rPr>
                <a:t>Project Narrative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811942"/>
              <a:ext cx="10286505" cy="809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800"/>
                </a:lnSpc>
              </a:pPr>
              <a:r>
                <a:rPr lang="en-US" sz="4000" spc="200">
                  <a:solidFill>
                    <a:srgbClr val="EBFDFF"/>
                  </a:solidFill>
                  <a:latin typeface="Raleway Bold"/>
                </a:rPr>
                <a:t>LIMIT OF 10 PAGES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3291031"/>
              <a:ext cx="10286505" cy="6002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</a:pPr>
              <a:endParaRPr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611399" y="8974637"/>
            <a:ext cx="3346138" cy="966197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9752314" y="3161804"/>
            <a:ext cx="3488491" cy="3440940"/>
            <a:chOff x="0" y="0"/>
            <a:chExt cx="4651321" cy="4587920"/>
          </a:xfrm>
        </p:grpSpPr>
        <p:sp>
          <p:nvSpPr>
            <p:cNvPr id="10" name="AutoShape 10"/>
            <p:cNvSpPr/>
            <p:nvPr/>
          </p:nvSpPr>
          <p:spPr>
            <a:xfrm>
              <a:off x="500845" y="450396"/>
              <a:ext cx="4150476" cy="4137523"/>
            </a:xfrm>
            <a:prstGeom prst="rect">
              <a:avLst/>
            </a:prstGeom>
            <a:solidFill>
              <a:srgbClr val="78BCE7">
                <a:alpha val="49803"/>
              </a:srgbClr>
            </a:solidFill>
          </p:spPr>
        </p:sp>
        <p:sp>
          <p:nvSpPr>
            <p:cNvPr id="11" name="AutoShape 11"/>
            <p:cNvSpPr/>
            <p:nvPr/>
          </p:nvSpPr>
          <p:spPr>
            <a:xfrm>
              <a:off x="0" y="0"/>
              <a:ext cx="4150476" cy="4137523"/>
            </a:xfrm>
            <a:prstGeom prst="rect">
              <a:avLst/>
            </a:prstGeom>
            <a:solidFill>
              <a:srgbClr val="78BCE7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132681" y="3598531"/>
            <a:ext cx="2297444" cy="229744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5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1" b="121"/>
          <a:stretch>
            <a:fillRect/>
          </a:stretch>
        </p:blipFill>
        <p:spPr>
          <a:xfrm rot="-5400000">
            <a:off x="-611361" y="6607554"/>
            <a:ext cx="4252824" cy="425282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121" b="121"/>
          <a:stretch>
            <a:fillRect/>
          </a:stretch>
        </p:blipFill>
        <p:spPr>
          <a:xfrm rot="5400000">
            <a:off x="15837995" y="-345572"/>
            <a:ext cx="2823558" cy="282355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725699" y="9060362"/>
            <a:ext cx="3346138" cy="96619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77825" y="432435"/>
            <a:ext cx="6621378" cy="1087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98"/>
              </a:lnSpc>
            </a:pPr>
            <a:r>
              <a:rPr lang="en-US" sz="6427" dirty="0">
                <a:solidFill>
                  <a:srgbClr val="FFFFFF"/>
                </a:solidFill>
                <a:latin typeface="Visby DemiBold"/>
              </a:rPr>
              <a:t>Project Narrative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77825" y="1722987"/>
            <a:ext cx="13256012" cy="701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4"/>
              </a:lnSpc>
            </a:pPr>
            <a:r>
              <a:rPr lang="en-US" sz="4203">
                <a:solidFill>
                  <a:srgbClr val="FFFFFF"/>
                </a:solidFill>
                <a:latin typeface="Open Sans"/>
              </a:rPr>
              <a:t>A competitive Full Application Project Narrative will...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876954" y="3043692"/>
            <a:ext cx="13961041" cy="6188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2479" lvl="1" indent="-396239">
              <a:lnSpc>
                <a:spcPts val="6719"/>
              </a:lnSpc>
              <a:buFont typeface="Arial"/>
              <a:buChar char="•"/>
            </a:pPr>
            <a:r>
              <a:rPr lang="en-US" sz="4800">
                <a:solidFill>
                  <a:srgbClr val="FFFFFF"/>
                </a:solidFill>
                <a:latin typeface="Open Sans Light"/>
              </a:rPr>
              <a:t>Be clear and concise</a:t>
            </a:r>
          </a:p>
          <a:p>
            <a:pPr marL="792479" lvl="1" indent="-396239">
              <a:lnSpc>
                <a:spcPts val="6719"/>
              </a:lnSpc>
              <a:buFont typeface="Arial"/>
              <a:buChar char="•"/>
            </a:pPr>
            <a:r>
              <a:rPr lang="en-US" sz="4800">
                <a:solidFill>
                  <a:srgbClr val="FFFFFF"/>
                </a:solidFill>
                <a:latin typeface="Open Sans Light"/>
              </a:rPr>
              <a:t>Have a defined strategic gap it seeks to fill</a:t>
            </a:r>
          </a:p>
          <a:p>
            <a:pPr marL="792479" lvl="1" indent="-396239">
              <a:lnSpc>
                <a:spcPts val="6719"/>
              </a:lnSpc>
              <a:buFont typeface="Arial"/>
              <a:buChar char="•"/>
            </a:pPr>
            <a:r>
              <a:rPr lang="en-US" sz="4800">
                <a:solidFill>
                  <a:srgbClr val="FFFFFF"/>
                </a:solidFill>
                <a:latin typeface="Open Sans Light"/>
              </a:rPr>
              <a:t>Include well defined partnerships - and roles of        those partnerships</a:t>
            </a:r>
          </a:p>
          <a:p>
            <a:pPr marL="792479" lvl="1" indent="-396239">
              <a:lnSpc>
                <a:spcPts val="6719"/>
              </a:lnSpc>
              <a:buFont typeface="Arial"/>
              <a:buChar char="•"/>
            </a:pPr>
            <a:r>
              <a:rPr lang="en-US" sz="4799">
                <a:solidFill>
                  <a:srgbClr val="FFFFFF"/>
                </a:solidFill>
                <a:latin typeface="Open Sans Light"/>
              </a:rPr>
              <a:t>Contain key milestones + dates</a:t>
            </a:r>
          </a:p>
          <a:p>
            <a:pPr marL="792479" lvl="1" indent="-396239">
              <a:lnSpc>
                <a:spcPts val="6719"/>
              </a:lnSpc>
              <a:buFont typeface="Arial"/>
              <a:buChar char="•"/>
            </a:pPr>
            <a:r>
              <a:rPr lang="en-US" sz="4799">
                <a:solidFill>
                  <a:srgbClr val="FFFFFF"/>
                </a:solidFill>
                <a:latin typeface="Open Sans Light"/>
              </a:rPr>
              <a:t>Identify an achievable scope of work</a:t>
            </a:r>
          </a:p>
          <a:p>
            <a:pPr marL="792479" lvl="1" indent="-396239">
              <a:lnSpc>
                <a:spcPts val="6719"/>
              </a:lnSpc>
              <a:buFont typeface="Arial"/>
              <a:buChar char="•"/>
            </a:pPr>
            <a:r>
              <a:rPr lang="en-US" sz="4799">
                <a:solidFill>
                  <a:srgbClr val="FFFFFF"/>
                </a:solidFill>
                <a:latin typeface="Open Sans Light"/>
              </a:rPr>
              <a:t>Demonstrate the long term potential impact (including metrics)</a:t>
            </a:r>
          </a:p>
          <a:p>
            <a:pPr>
              <a:lnSpc>
                <a:spcPts val="6719"/>
              </a:lnSpc>
            </a:pPr>
            <a:endParaRPr lang="en-US" sz="4799">
              <a:solidFill>
                <a:srgbClr val="FFFFFF"/>
              </a:solidFill>
              <a:latin typeface="Open Sans Ligh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5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1" b="121"/>
          <a:stretch>
            <a:fillRect/>
          </a:stretch>
        </p:blipFill>
        <p:spPr>
          <a:xfrm rot="-5400000">
            <a:off x="-611361" y="6607554"/>
            <a:ext cx="4252824" cy="425282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121" b="121"/>
          <a:stretch>
            <a:fillRect/>
          </a:stretch>
        </p:blipFill>
        <p:spPr>
          <a:xfrm rot="5400000">
            <a:off x="15837995" y="-345572"/>
            <a:ext cx="2823558" cy="282355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515050" y="2855581"/>
            <a:ext cx="7714879" cy="4575838"/>
            <a:chOff x="0" y="0"/>
            <a:chExt cx="10286505" cy="6101118"/>
          </a:xfrm>
        </p:grpSpPr>
        <p:sp>
          <p:nvSpPr>
            <p:cNvPr id="5" name="TextBox 5"/>
            <p:cNvSpPr txBox="1"/>
            <p:nvPr/>
          </p:nvSpPr>
          <p:spPr>
            <a:xfrm>
              <a:off x="0" y="-9525"/>
              <a:ext cx="10286505" cy="2828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400"/>
                </a:lnSpc>
              </a:pPr>
              <a:r>
                <a:rPr lang="en-US" sz="7000">
                  <a:solidFill>
                    <a:srgbClr val="78BCE7"/>
                  </a:solidFill>
                  <a:latin typeface="Visby DemiBold Bold"/>
                </a:rPr>
                <a:t>Budget Narrative + Staffing Plan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3221642"/>
              <a:ext cx="10286505" cy="1609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800"/>
                </a:lnSpc>
              </a:pPr>
              <a:r>
                <a:rPr lang="en-US" sz="4000" spc="200">
                  <a:solidFill>
                    <a:srgbClr val="EBFDFF"/>
                  </a:solidFill>
                  <a:latin typeface="Raleway Bold"/>
                </a:rPr>
                <a:t>RECOMMENDED LIMIT OF 4 PAGES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5500831"/>
              <a:ext cx="10286505" cy="6002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</a:pPr>
              <a:endParaRPr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554249" y="8974637"/>
            <a:ext cx="3346138" cy="966197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9752314" y="3161804"/>
            <a:ext cx="3488491" cy="3440940"/>
            <a:chOff x="0" y="0"/>
            <a:chExt cx="4651321" cy="4587920"/>
          </a:xfrm>
        </p:grpSpPr>
        <p:sp>
          <p:nvSpPr>
            <p:cNvPr id="10" name="AutoShape 10"/>
            <p:cNvSpPr/>
            <p:nvPr/>
          </p:nvSpPr>
          <p:spPr>
            <a:xfrm>
              <a:off x="500845" y="450396"/>
              <a:ext cx="4150476" cy="4137523"/>
            </a:xfrm>
            <a:prstGeom prst="rect">
              <a:avLst/>
            </a:prstGeom>
            <a:solidFill>
              <a:srgbClr val="78BCE7">
                <a:alpha val="49803"/>
              </a:srgbClr>
            </a:solidFill>
          </p:spPr>
        </p:sp>
        <p:sp>
          <p:nvSpPr>
            <p:cNvPr id="11" name="AutoShape 11"/>
            <p:cNvSpPr/>
            <p:nvPr/>
          </p:nvSpPr>
          <p:spPr>
            <a:xfrm>
              <a:off x="0" y="0"/>
              <a:ext cx="4150476" cy="4137523"/>
            </a:xfrm>
            <a:prstGeom prst="rect">
              <a:avLst/>
            </a:prstGeom>
            <a:solidFill>
              <a:srgbClr val="78BCE7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635525" y="3669968"/>
            <a:ext cx="1357404" cy="204687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4424" t="17347" r="976" b="263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121" b="121"/>
          <a:stretch>
            <a:fillRect/>
          </a:stretch>
        </p:blipFill>
        <p:spPr>
          <a:xfrm rot="-5400000">
            <a:off x="-230361" y="4624320"/>
            <a:ext cx="5855058" cy="585505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22872" y="183238"/>
            <a:ext cx="2854137" cy="285413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169898" y="3228288"/>
            <a:ext cx="8094858" cy="233739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8652680" y="1019175"/>
            <a:ext cx="8612075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800"/>
              </a:lnSpc>
            </a:pPr>
            <a:r>
              <a:rPr lang="en-US" sz="4000" spc="200">
                <a:solidFill>
                  <a:srgbClr val="EBFDFF"/>
                </a:solidFill>
                <a:latin typeface="Visby DemiBold Bold"/>
              </a:rPr>
              <a:t>ALWAYS REMEMBER!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7435020" y="5836611"/>
            <a:ext cx="9824280" cy="3421689"/>
            <a:chOff x="0" y="0"/>
            <a:chExt cx="13099040" cy="4562252"/>
          </a:xfrm>
        </p:grpSpPr>
        <p:sp>
          <p:nvSpPr>
            <p:cNvPr id="7" name="TextBox 7"/>
            <p:cNvSpPr txBox="1"/>
            <p:nvPr/>
          </p:nvSpPr>
          <p:spPr>
            <a:xfrm>
              <a:off x="0" y="-38100"/>
              <a:ext cx="13099040" cy="34586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6875"/>
                </a:lnSpc>
              </a:pPr>
              <a:r>
                <a:rPr lang="en-US" sz="5500" spc="220">
                  <a:solidFill>
                    <a:srgbClr val="78BCE7"/>
                  </a:solidFill>
                  <a:latin typeface="Raleway Bold"/>
                </a:rPr>
                <a:t>BUILDING REGIONAL ECONOMIES THROUGH SCALABLE STARTUPS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3914552"/>
              <a:ext cx="13099040" cy="647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90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5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1" b="121"/>
          <a:stretch>
            <a:fillRect/>
          </a:stretch>
        </p:blipFill>
        <p:spPr>
          <a:xfrm rot="-5400000">
            <a:off x="-611361" y="6607554"/>
            <a:ext cx="4252824" cy="425282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121" b="121"/>
          <a:stretch>
            <a:fillRect/>
          </a:stretch>
        </p:blipFill>
        <p:spPr>
          <a:xfrm rot="5400000">
            <a:off x="15837995" y="-345572"/>
            <a:ext cx="2823558" cy="282355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725699" y="9060362"/>
            <a:ext cx="3346138" cy="96619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77825" y="422856"/>
            <a:ext cx="14455266" cy="1087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98"/>
              </a:lnSpc>
            </a:pPr>
            <a:r>
              <a:rPr lang="en-US" sz="6427">
                <a:solidFill>
                  <a:srgbClr val="FFFFFF"/>
                </a:solidFill>
                <a:latin typeface="Visby DemiBold"/>
              </a:rPr>
              <a:t>Budget Narrative + Staffing Plan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77825" y="1722987"/>
            <a:ext cx="16027787" cy="701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4"/>
              </a:lnSpc>
            </a:pPr>
            <a:r>
              <a:rPr lang="en-US" sz="4203">
                <a:solidFill>
                  <a:srgbClr val="FFFFFF"/>
                </a:solidFill>
                <a:latin typeface="Open Sans"/>
              </a:rPr>
              <a:t>A template has been made available for your use (Appendix B)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886479" y="3043692"/>
            <a:ext cx="14332516" cy="5497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2479" lvl="1" indent="-396239">
              <a:lnSpc>
                <a:spcPts val="6719"/>
              </a:lnSpc>
              <a:buFont typeface="Arial"/>
              <a:buChar char="•"/>
            </a:pPr>
            <a:r>
              <a:rPr lang="en-US" sz="4800">
                <a:solidFill>
                  <a:srgbClr val="FFFFFF"/>
                </a:solidFill>
                <a:latin typeface="Open Sans Light"/>
              </a:rPr>
              <a:t>Identify and justify how funds in each line item of the budget will be used to support the project</a:t>
            </a:r>
          </a:p>
          <a:p>
            <a:pPr marL="792479" lvl="1" indent="-396239">
              <a:lnSpc>
                <a:spcPts val="6719"/>
              </a:lnSpc>
              <a:buFont typeface="Arial"/>
              <a:buChar char="•"/>
            </a:pPr>
            <a:r>
              <a:rPr lang="en-US" sz="4799">
                <a:solidFill>
                  <a:srgbClr val="FFFFFF"/>
                </a:solidFill>
                <a:latin typeface="Open Sans Light"/>
              </a:rPr>
              <a:t>Staffing plan listing all positions charged to the award</a:t>
            </a:r>
          </a:p>
          <a:p>
            <a:pPr marL="792479" lvl="1" indent="-396239">
              <a:lnSpc>
                <a:spcPts val="6719"/>
              </a:lnSpc>
              <a:buFont typeface="Arial"/>
              <a:buChar char="•"/>
            </a:pPr>
            <a:r>
              <a:rPr lang="en-US" sz="4799">
                <a:solidFill>
                  <a:srgbClr val="FFFFFF"/>
                </a:solidFill>
                <a:latin typeface="Open Sans Light"/>
              </a:rPr>
              <a:t>Line items should distinguish between federal and match shares</a:t>
            </a:r>
          </a:p>
          <a:p>
            <a:pPr marL="792479" lvl="1" indent="-396239">
              <a:lnSpc>
                <a:spcPts val="6719"/>
              </a:lnSpc>
              <a:buFont typeface="Arial"/>
              <a:buChar char="•"/>
            </a:pPr>
            <a:r>
              <a:rPr lang="en-US" sz="4799">
                <a:solidFill>
                  <a:srgbClr val="FFFFFF"/>
                </a:solidFill>
                <a:latin typeface="Open Sans Light"/>
              </a:rPr>
              <a:t>Budget categories should match SF-424A</a:t>
            </a:r>
          </a:p>
          <a:p>
            <a:pPr marL="792480" lvl="1" indent="-396240">
              <a:lnSpc>
                <a:spcPts val="6719"/>
              </a:lnSpc>
              <a:buFont typeface="Arial"/>
              <a:buChar char="•"/>
            </a:pPr>
            <a:r>
              <a:rPr lang="en-US" sz="4799">
                <a:solidFill>
                  <a:srgbClr val="FFFFFF"/>
                </a:solidFill>
                <a:latin typeface="Open Sans Light"/>
              </a:rPr>
              <a:t>Itemized valuation for in-kind funds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5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1" b="121"/>
          <a:stretch>
            <a:fillRect/>
          </a:stretch>
        </p:blipFill>
        <p:spPr>
          <a:xfrm rot="-5400000">
            <a:off x="-611361" y="6607554"/>
            <a:ext cx="4252824" cy="425282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121" b="121"/>
          <a:stretch>
            <a:fillRect/>
          </a:stretch>
        </p:blipFill>
        <p:spPr>
          <a:xfrm rot="5400000">
            <a:off x="15837995" y="-345572"/>
            <a:ext cx="2823558" cy="282355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515050" y="3065131"/>
            <a:ext cx="7714879" cy="4156738"/>
            <a:chOff x="0" y="0"/>
            <a:chExt cx="10286505" cy="5542318"/>
          </a:xfrm>
        </p:grpSpPr>
        <p:sp>
          <p:nvSpPr>
            <p:cNvPr id="5" name="TextBox 5"/>
            <p:cNvSpPr txBox="1"/>
            <p:nvPr/>
          </p:nvSpPr>
          <p:spPr>
            <a:xfrm>
              <a:off x="0" y="-9525"/>
              <a:ext cx="10286505" cy="2270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720"/>
                </a:lnSpc>
              </a:pPr>
              <a:r>
                <a:rPr lang="en-US" sz="5600">
                  <a:solidFill>
                    <a:srgbClr val="78BCE7"/>
                  </a:solidFill>
                  <a:latin typeface="Visby DemiBold Bold"/>
                </a:rPr>
                <a:t>Match Commitment Letters 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2662842"/>
              <a:ext cx="10286505" cy="1609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800"/>
                </a:lnSpc>
              </a:pPr>
              <a:r>
                <a:rPr lang="en-US" sz="4000" spc="200">
                  <a:solidFill>
                    <a:srgbClr val="EBFDFF"/>
                  </a:solidFill>
                  <a:latin typeface="Raleway Bold"/>
                </a:rPr>
                <a:t>MATCH MAY BE CASH, IN-KIND, OR A COMBINATION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4942031"/>
              <a:ext cx="10286505" cy="6002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</a:pPr>
              <a:endParaRPr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611399" y="8974637"/>
            <a:ext cx="3346138" cy="966197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9752314" y="3161804"/>
            <a:ext cx="3488491" cy="3440940"/>
            <a:chOff x="0" y="0"/>
            <a:chExt cx="4651321" cy="4587920"/>
          </a:xfrm>
        </p:grpSpPr>
        <p:sp>
          <p:nvSpPr>
            <p:cNvPr id="10" name="AutoShape 10"/>
            <p:cNvSpPr/>
            <p:nvPr/>
          </p:nvSpPr>
          <p:spPr>
            <a:xfrm>
              <a:off x="500845" y="450396"/>
              <a:ext cx="4150476" cy="4137523"/>
            </a:xfrm>
            <a:prstGeom prst="rect">
              <a:avLst/>
            </a:prstGeom>
            <a:solidFill>
              <a:srgbClr val="78BCE7">
                <a:alpha val="49803"/>
              </a:srgbClr>
            </a:solidFill>
          </p:spPr>
        </p:sp>
        <p:sp>
          <p:nvSpPr>
            <p:cNvPr id="11" name="AutoShape 11"/>
            <p:cNvSpPr/>
            <p:nvPr/>
          </p:nvSpPr>
          <p:spPr>
            <a:xfrm>
              <a:off x="0" y="0"/>
              <a:ext cx="4150476" cy="4137523"/>
            </a:xfrm>
            <a:prstGeom prst="rect">
              <a:avLst/>
            </a:prstGeom>
            <a:solidFill>
              <a:srgbClr val="78BCE7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847564" y="3555241"/>
            <a:ext cx="2861527" cy="2654067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5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1" b="121"/>
          <a:stretch>
            <a:fillRect/>
          </a:stretch>
        </p:blipFill>
        <p:spPr>
          <a:xfrm rot="-5400000">
            <a:off x="-611361" y="6607554"/>
            <a:ext cx="4252824" cy="425282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121" b="121"/>
          <a:stretch>
            <a:fillRect/>
          </a:stretch>
        </p:blipFill>
        <p:spPr>
          <a:xfrm rot="5400000">
            <a:off x="15837995" y="-345572"/>
            <a:ext cx="2823558" cy="282355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725699" y="9060362"/>
            <a:ext cx="3346138" cy="96619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77825" y="422856"/>
            <a:ext cx="14455266" cy="1087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98"/>
              </a:lnSpc>
            </a:pPr>
            <a:r>
              <a:rPr lang="en-US" sz="6427">
                <a:solidFill>
                  <a:srgbClr val="FFFFFF"/>
                </a:solidFill>
                <a:latin typeface="Visby DemiBold"/>
              </a:rPr>
              <a:t>Match + Match Commitment Letters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77825" y="1722987"/>
            <a:ext cx="16027787" cy="701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4"/>
              </a:lnSpc>
            </a:pPr>
            <a:r>
              <a:rPr lang="en-US" sz="4203">
                <a:solidFill>
                  <a:srgbClr val="FFFFFF"/>
                </a:solidFill>
                <a:latin typeface="Open Sans"/>
              </a:rPr>
              <a:t>Match may be cash, in-kind or a combination of both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886479" y="3043692"/>
            <a:ext cx="14332516" cy="5938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2479" lvl="1" indent="-396239">
              <a:lnSpc>
                <a:spcPts val="6719"/>
              </a:lnSpc>
              <a:buFont typeface="Arial"/>
              <a:buChar char="•"/>
            </a:pPr>
            <a:r>
              <a:rPr lang="en-US" sz="4799" dirty="0">
                <a:solidFill>
                  <a:srgbClr val="FFFFFF"/>
                </a:solidFill>
                <a:latin typeface="Open Sans Light"/>
              </a:rPr>
              <a:t>Match must be committed, available, and unencumbered – and directly connected to the project</a:t>
            </a:r>
          </a:p>
          <a:p>
            <a:pPr marL="792479" lvl="1" indent="-396239">
              <a:lnSpc>
                <a:spcPts val="6719"/>
              </a:lnSpc>
              <a:buFont typeface="Arial"/>
              <a:buChar char="•"/>
            </a:pPr>
            <a:r>
              <a:rPr lang="en-US" sz="4799" dirty="0">
                <a:solidFill>
                  <a:srgbClr val="FFFFFF"/>
                </a:solidFill>
                <a:latin typeface="Open Sans Light"/>
              </a:rPr>
              <a:t>If in-kind, should show how the valuation was derived</a:t>
            </a:r>
          </a:p>
          <a:p>
            <a:pPr marL="792479" lvl="1" indent="-396239">
              <a:lnSpc>
                <a:spcPts val="6719"/>
              </a:lnSpc>
              <a:buFont typeface="Arial"/>
              <a:buChar char="•"/>
            </a:pPr>
            <a:r>
              <a:rPr lang="en-US" sz="4799" dirty="0">
                <a:solidFill>
                  <a:srgbClr val="FFFFFF"/>
                </a:solidFill>
                <a:latin typeface="Open Sans Light"/>
              </a:rPr>
              <a:t>Signed commitment letters are required</a:t>
            </a:r>
          </a:p>
          <a:p>
            <a:pPr marL="792480" lvl="1" indent="-396240">
              <a:lnSpc>
                <a:spcPts val="6719"/>
              </a:lnSpc>
              <a:buFont typeface="Arial"/>
              <a:buChar char="•"/>
            </a:pPr>
            <a:r>
              <a:rPr lang="en-US" sz="4799" dirty="0">
                <a:solidFill>
                  <a:srgbClr val="FFFFFF"/>
                </a:solidFill>
                <a:latin typeface="Open Sans Light"/>
              </a:rPr>
              <a:t>Should be traceable to the budget narrative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5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1" b="121"/>
          <a:stretch>
            <a:fillRect/>
          </a:stretch>
        </p:blipFill>
        <p:spPr>
          <a:xfrm rot="-5400000">
            <a:off x="-611361" y="6607554"/>
            <a:ext cx="4252824" cy="425282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121" b="121"/>
          <a:stretch>
            <a:fillRect/>
          </a:stretch>
        </p:blipFill>
        <p:spPr>
          <a:xfrm rot="5400000">
            <a:off x="15837995" y="-345572"/>
            <a:ext cx="2823558" cy="282355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515050" y="3474706"/>
            <a:ext cx="7714879" cy="3325763"/>
            <a:chOff x="0" y="0"/>
            <a:chExt cx="10286505" cy="4434351"/>
          </a:xfrm>
        </p:grpSpPr>
        <p:sp>
          <p:nvSpPr>
            <p:cNvPr id="5" name="TextBox 5"/>
            <p:cNvSpPr txBox="1"/>
            <p:nvPr/>
          </p:nvSpPr>
          <p:spPr>
            <a:xfrm>
              <a:off x="0" y="0"/>
              <a:ext cx="10286505" cy="1168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959"/>
                </a:lnSpc>
              </a:pPr>
              <a:r>
                <a:rPr lang="en-US" sz="5800">
                  <a:solidFill>
                    <a:srgbClr val="78BCE7"/>
                  </a:solidFill>
                  <a:latin typeface="Visby DemiBold Bold"/>
                </a:rPr>
                <a:t>Government Support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570642"/>
              <a:ext cx="10286505" cy="1609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800"/>
                </a:lnSpc>
              </a:pPr>
              <a:r>
                <a:rPr lang="en-US" sz="4000" spc="200" dirty="0">
                  <a:solidFill>
                    <a:srgbClr val="EBFDFF"/>
                  </a:solidFill>
                  <a:latin typeface="Raleway Bold"/>
                </a:rPr>
                <a:t>RELATED TO THE PROJECT SERVICE AREA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3849831"/>
              <a:ext cx="10286505" cy="5845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en-US" sz="2800" spc="200" dirty="0">
                  <a:solidFill>
                    <a:srgbClr val="EBFDFF"/>
                  </a:solidFill>
                  <a:latin typeface="Raleway Bold"/>
                </a:rPr>
                <a:t>For non-governmental entities</a:t>
              </a:r>
              <a:endParaRPr sz="2800" dirty="0"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95324" y="9031787"/>
            <a:ext cx="3346138" cy="966197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9752314" y="3161804"/>
            <a:ext cx="3488491" cy="3440940"/>
            <a:chOff x="0" y="0"/>
            <a:chExt cx="4651321" cy="4587920"/>
          </a:xfrm>
        </p:grpSpPr>
        <p:sp>
          <p:nvSpPr>
            <p:cNvPr id="10" name="AutoShape 10"/>
            <p:cNvSpPr/>
            <p:nvPr/>
          </p:nvSpPr>
          <p:spPr>
            <a:xfrm>
              <a:off x="500845" y="450396"/>
              <a:ext cx="4150476" cy="4137523"/>
            </a:xfrm>
            <a:prstGeom prst="rect">
              <a:avLst/>
            </a:prstGeom>
            <a:solidFill>
              <a:srgbClr val="78BCE7">
                <a:alpha val="49803"/>
              </a:srgbClr>
            </a:solidFill>
          </p:spPr>
        </p:sp>
        <p:sp>
          <p:nvSpPr>
            <p:cNvPr id="11" name="AutoShape 11"/>
            <p:cNvSpPr/>
            <p:nvPr/>
          </p:nvSpPr>
          <p:spPr>
            <a:xfrm>
              <a:off x="0" y="0"/>
              <a:ext cx="4150476" cy="4137523"/>
            </a:xfrm>
            <a:prstGeom prst="rect">
              <a:avLst/>
            </a:prstGeom>
            <a:solidFill>
              <a:srgbClr val="78BCE7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190464" y="3636631"/>
            <a:ext cx="2232736" cy="223273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5737" r="38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121" b="121"/>
          <a:stretch>
            <a:fillRect/>
          </a:stretch>
        </p:blipFill>
        <p:spPr>
          <a:xfrm rot="5400000">
            <a:off x="12590171" y="-186248"/>
            <a:ext cx="5855058" cy="585505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121" b="121"/>
          <a:stretch>
            <a:fillRect/>
          </a:stretch>
        </p:blipFill>
        <p:spPr>
          <a:xfrm rot="-5400000">
            <a:off x="-230479" y="6709791"/>
            <a:ext cx="3759558" cy="375955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28700" y="1028700"/>
            <a:ext cx="10732484" cy="2950882"/>
            <a:chOff x="0" y="0"/>
            <a:chExt cx="14309978" cy="3934510"/>
          </a:xfrm>
        </p:grpSpPr>
        <p:sp>
          <p:nvSpPr>
            <p:cNvPr id="5" name="TextBox 5"/>
            <p:cNvSpPr txBox="1"/>
            <p:nvPr/>
          </p:nvSpPr>
          <p:spPr>
            <a:xfrm>
              <a:off x="0" y="-9525"/>
              <a:ext cx="14309978" cy="8121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800"/>
                </a:lnSpc>
              </a:pPr>
              <a:r>
                <a:rPr lang="en-US" sz="4000" spc="200">
                  <a:solidFill>
                    <a:srgbClr val="EBFDFF"/>
                  </a:solidFill>
                  <a:latin typeface="Raleway Bold"/>
                </a:rPr>
                <a:t>PUTTING IT ALL TOGETHER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309117"/>
              <a:ext cx="14309978" cy="1419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400"/>
                </a:lnSpc>
              </a:pPr>
              <a:r>
                <a:rPr lang="en-US" sz="7000">
                  <a:solidFill>
                    <a:srgbClr val="78BCE7"/>
                  </a:solidFill>
                  <a:latin typeface="Visby DemiBold Bold"/>
                </a:rPr>
                <a:t>Review Criteria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3286810"/>
              <a:ext cx="14309978" cy="647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00"/>
                </a:lnSpc>
              </a:pPr>
              <a:r>
                <a:rPr lang="en-US" sz="3000" spc="270">
                  <a:solidFill>
                    <a:srgbClr val="EBFDFF"/>
                  </a:solidFill>
                  <a:latin typeface="Raleway"/>
                </a:rPr>
                <a:t>SEVEN EQUALLY WEIGHTED CATEGORIES </a:t>
              </a: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775321" y="9027429"/>
            <a:ext cx="3211339" cy="927274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5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02821" y="-223100"/>
            <a:ext cx="5090375" cy="5090375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771525" y="3830603"/>
            <a:ext cx="3943350" cy="523875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4" name="AutoShape 4"/>
          <p:cNvSpPr/>
          <p:nvPr/>
        </p:nvSpPr>
        <p:spPr>
          <a:xfrm>
            <a:off x="5038725" y="3830603"/>
            <a:ext cx="3943350" cy="523875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5" name="AutoShape 5"/>
          <p:cNvSpPr/>
          <p:nvPr/>
        </p:nvSpPr>
        <p:spPr>
          <a:xfrm>
            <a:off x="9305925" y="3830603"/>
            <a:ext cx="3943350" cy="523875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6" name="AutoShape 6"/>
          <p:cNvSpPr/>
          <p:nvPr/>
        </p:nvSpPr>
        <p:spPr>
          <a:xfrm>
            <a:off x="13573125" y="3830603"/>
            <a:ext cx="3943350" cy="5238750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7" name="Group 7"/>
          <p:cNvGrpSpPr/>
          <p:nvPr/>
        </p:nvGrpSpPr>
        <p:grpSpPr>
          <a:xfrm>
            <a:off x="2159967" y="2955670"/>
            <a:ext cx="1253976" cy="1236883"/>
            <a:chOff x="0" y="0"/>
            <a:chExt cx="1671968" cy="1649177"/>
          </a:xfrm>
        </p:grpSpPr>
        <p:sp>
          <p:nvSpPr>
            <p:cNvPr id="8" name="AutoShape 8"/>
            <p:cNvSpPr/>
            <p:nvPr/>
          </p:nvSpPr>
          <p:spPr>
            <a:xfrm>
              <a:off x="180034" y="161900"/>
              <a:ext cx="1491934" cy="1487278"/>
            </a:xfrm>
            <a:prstGeom prst="rect">
              <a:avLst/>
            </a:prstGeom>
            <a:solidFill>
              <a:srgbClr val="78BCE7">
                <a:alpha val="49803"/>
              </a:srgbClr>
            </a:solidFill>
          </p:spPr>
        </p:sp>
        <p:sp>
          <p:nvSpPr>
            <p:cNvPr id="9" name="AutoShape 9"/>
            <p:cNvSpPr/>
            <p:nvPr/>
          </p:nvSpPr>
          <p:spPr>
            <a:xfrm>
              <a:off x="0" y="0"/>
              <a:ext cx="1491934" cy="1487278"/>
            </a:xfrm>
            <a:prstGeom prst="rect">
              <a:avLst/>
            </a:prstGeom>
            <a:solidFill>
              <a:srgbClr val="78BCE7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6392009" y="2918764"/>
            <a:ext cx="1253976" cy="1236883"/>
            <a:chOff x="0" y="0"/>
            <a:chExt cx="1671968" cy="1649177"/>
          </a:xfrm>
        </p:grpSpPr>
        <p:sp>
          <p:nvSpPr>
            <p:cNvPr id="11" name="AutoShape 11"/>
            <p:cNvSpPr/>
            <p:nvPr/>
          </p:nvSpPr>
          <p:spPr>
            <a:xfrm>
              <a:off x="180034" y="161900"/>
              <a:ext cx="1491934" cy="1487278"/>
            </a:xfrm>
            <a:prstGeom prst="rect">
              <a:avLst/>
            </a:prstGeom>
            <a:solidFill>
              <a:srgbClr val="78BCE7">
                <a:alpha val="49803"/>
              </a:srgbClr>
            </a:solidFill>
          </p:spPr>
        </p:sp>
        <p:sp>
          <p:nvSpPr>
            <p:cNvPr id="12" name="AutoShape 12"/>
            <p:cNvSpPr/>
            <p:nvPr/>
          </p:nvSpPr>
          <p:spPr>
            <a:xfrm>
              <a:off x="0" y="0"/>
              <a:ext cx="1491934" cy="1487278"/>
            </a:xfrm>
            <a:prstGeom prst="rect">
              <a:avLst/>
            </a:prstGeom>
            <a:solidFill>
              <a:srgbClr val="78BCE7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0606857" y="2918764"/>
            <a:ext cx="1253976" cy="1236883"/>
            <a:chOff x="0" y="0"/>
            <a:chExt cx="1671968" cy="1649177"/>
          </a:xfrm>
        </p:grpSpPr>
        <p:sp>
          <p:nvSpPr>
            <p:cNvPr id="14" name="AutoShape 14"/>
            <p:cNvSpPr/>
            <p:nvPr/>
          </p:nvSpPr>
          <p:spPr>
            <a:xfrm>
              <a:off x="180034" y="161900"/>
              <a:ext cx="1491934" cy="1487278"/>
            </a:xfrm>
            <a:prstGeom prst="rect">
              <a:avLst/>
            </a:prstGeom>
            <a:solidFill>
              <a:srgbClr val="78BCE7">
                <a:alpha val="49803"/>
              </a:srgbClr>
            </a:solidFill>
          </p:spPr>
        </p:sp>
        <p:sp>
          <p:nvSpPr>
            <p:cNvPr id="15" name="AutoShape 15"/>
            <p:cNvSpPr/>
            <p:nvPr/>
          </p:nvSpPr>
          <p:spPr>
            <a:xfrm>
              <a:off x="0" y="0"/>
              <a:ext cx="1491934" cy="1487278"/>
            </a:xfrm>
            <a:prstGeom prst="rect">
              <a:avLst/>
            </a:prstGeom>
            <a:solidFill>
              <a:srgbClr val="78BCE7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4958553" y="2955670"/>
            <a:ext cx="1253976" cy="1236883"/>
            <a:chOff x="0" y="0"/>
            <a:chExt cx="1671968" cy="1649177"/>
          </a:xfrm>
        </p:grpSpPr>
        <p:sp>
          <p:nvSpPr>
            <p:cNvPr id="17" name="AutoShape 17"/>
            <p:cNvSpPr/>
            <p:nvPr/>
          </p:nvSpPr>
          <p:spPr>
            <a:xfrm>
              <a:off x="180034" y="161900"/>
              <a:ext cx="1491934" cy="1487278"/>
            </a:xfrm>
            <a:prstGeom prst="rect">
              <a:avLst/>
            </a:prstGeom>
            <a:solidFill>
              <a:srgbClr val="78BCE7">
                <a:alpha val="49803"/>
              </a:srgbClr>
            </a:solidFill>
          </p:spPr>
        </p:sp>
        <p:sp>
          <p:nvSpPr>
            <p:cNvPr id="18" name="AutoShape 18"/>
            <p:cNvSpPr/>
            <p:nvPr/>
          </p:nvSpPr>
          <p:spPr>
            <a:xfrm>
              <a:off x="0" y="0"/>
              <a:ext cx="1491934" cy="1487278"/>
            </a:xfrm>
            <a:prstGeom prst="rect">
              <a:avLst/>
            </a:prstGeom>
            <a:solidFill>
              <a:srgbClr val="78BCE7"/>
            </a:solidFill>
          </p:spPr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801497" y="258482"/>
            <a:ext cx="3211339" cy="927274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12590171" y="9529934"/>
            <a:ext cx="5156915" cy="422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400" spc="144">
                <a:solidFill>
                  <a:srgbClr val="05445E"/>
                </a:solidFill>
                <a:latin typeface="Raleway"/>
              </a:rPr>
              <a:t>footer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69441" y="4154453"/>
            <a:ext cx="3347518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000" spc="270">
                <a:solidFill>
                  <a:srgbClr val="05445E"/>
                </a:solidFill>
                <a:latin typeface="Visby DemiBold"/>
              </a:rPr>
              <a:t>CHALLENGE &amp; OPPORTUNITY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336641" y="4154453"/>
            <a:ext cx="3347518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000" spc="270">
                <a:solidFill>
                  <a:srgbClr val="05445E"/>
                </a:solidFill>
                <a:latin typeface="Visby DemiBold"/>
              </a:rPr>
              <a:t>PROPOSED SOLUTION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603841" y="4154453"/>
            <a:ext cx="3347518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000" spc="270">
                <a:solidFill>
                  <a:srgbClr val="05445E"/>
                </a:solidFill>
                <a:latin typeface="Visby DemiBold"/>
              </a:rPr>
              <a:t>TARGET PARTICIPANTS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3911782" y="4402103"/>
            <a:ext cx="3347518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000" spc="270">
                <a:solidFill>
                  <a:srgbClr val="05445E"/>
                </a:solidFill>
                <a:latin typeface="Visby DemiBold"/>
              </a:rPr>
              <a:t>PARTNERS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56951" y="5624476"/>
            <a:ext cx="3260008" cy="3119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400" spc="48">
                <a:solidFill>
                  <a:srgbClr val="05445E"/>
                </a:solidFill>
                <a:latin typeface="Raleway"/>
              </a:rPr>
              <a:t>Are the challenge and/or opportunity clearly stated, and are they aligned with the community or region’s needs? Is the region of service</a:t>
            </a:r>
          </a:p>
          <a:p>
            <a:pPr algn="ctr">
              <a:lnSpc>
                <a:spcPts val="3120"/>
              </a:lnSpc>
            </a:pPr>
            <a:r>
              <a:rPr lang="en-US" sz="2400" spc="48">
                <a:solidFill>
                  <a:srgbClr val="05445E"/>
                </a:solidFill>
                <a:latin typeface="Raleway"/>
              </a:rPr>
              <a:t>clearly defined?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336641" y="5792769"/>
            <a:ext cx="3364712" cy="2341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400" spc="48">
                <a:solidFill>
                  <a:srgbClr val="05445E"/>
                </a:solidFill>
                <a:latin typeface="Raleway"/>
              </a:rPr>
              <a:t>Is the solution aligned with the opportunity? Is the proposed solution achievable, and/or can substantial progress be made?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603841" y="5818945"/>
            <a:ext cx="3260008" cy="2730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400" spc="48">
                <a:solidFill>
                  <a:srgbClr val="05445E"/>
                </a:solidFill>
                <a:latin typeface="Raleway"/>
              </a:rPr>
              <a:t>Does the proposal</a:t>
            </a:r>
          </a:p>
          <a:p>
            <a:pPr algn="ctr">
              <a:lnSpc>
                <a:spcPts val="3120"/>
              </a:lnSpc>
            </a:pPr>
            <a:r>
              <a:rPr lang="en-US" sz="2400" spc="48">
                <a:solidFill>
                  <a:srgbClr val="05445E"/>
                </a:solidFill>
                <a:latin typeface="Raleway"/>
              </a:rPr>
              <a:t>address a specific stakeholder group or groups? Are these stakeholders in need</a:t>
            </a:r>
          </a:p>
          <a:p>
            <a:pPr algn="ctr">
              <a:lnSpc>
                <a:spcPts val="3120"/>
              </a:lnSpc>
            </a:pPr>
            <a:r>
              <a:rPr lang="en-US" sz="2400" spc="48">
                <a:solidFill>
                  <a:srgbClr val="05445E"/>
                </a:solidFill>
                <a:latin typeface="Raleway"/>
              </a:rPr>
              <a:t>of the proposed solution?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3770828" y="5353808"/>
            <a:ext cx="3547944" cy="3508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400" spc="48">
                <a:solidFill>
                  <a:srgbClr val="05445E"/>
                </a:solidFill>
                <a:latin typeface="Raleway"/>
              </a:rPr>
              <a:t>Are partners and their roles within the proposal clearly identified and realistic to the proposal? Are the resources of the community and/or region being leveraged effectively?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3206747" y="1435418"/>
            <a:ext cx="11874507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75"/>
              </a:lnSpc>
            </a:pPr>
            <a:r>
              <a:rPr lang="en-US" sz="5500" spc="220">
                <a:solidFill>
                  <a:srgbClr val="EBFDFF"/>
                </a:solidFill>
                <a:latin typeface="Visby DemiBold Bold"/>
              </a:rPr>
              <a:t>REVIEW CRITERIA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159967" y="3085507"/>
            <a:ext cx="1144965" cy="846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78"/>
              </a:lnSpc>
              <a:spcBef>
                <a:spcPct val="0"/>
              </a:spcBef>
            </a:pPr>
            <a:r>
              <a:rPr lang="en-US" sz="5214" spc="156">
                <a:solidFill>
                  <a:srgbClr val="13355C"/>
                </a:solidFill>
                <a:latin typeface="Visby DemiBold"/>
              </a:rPr>
              <a:t>1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6392009" y="2984357"/>
            <a:ext cx="1144965" cy="846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78"/>
              </a:lnSpc>
              <a:spcBef>
                <a:spcPct val="0"/>
              </a:spcBef>
            </a:pPr>
            <a:r>
              <a:rPr lang="en-US" sz="5214" spc="156">
                <a:solidFill>
                  <a:srgbClr val="13355C"/>
                </a:solidFill>
                <a:latin typeface="Visby DemiBold"/>
              </a:rPr>
              <a:t>2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0606857" y="2984357"/>
            <a:ext cx="1144965" cy="846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78"/>
              </a:lnSpc>
              <a:spcBef>
                <a:spcPct val="0"/>
              </a:spcBef>
            </a:pPr>
            <a:r>
              <a:rPr lang="en-US" sz="5214" spc="156">
                <a:solidFill>
                  <a:srgbClr val="13355C"/>
                </a:solidFill>
                <a:latin typeface="Visby DemiBold"/>
              </a:rPr>
              <a:t>3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4958553" y="3021263"/>
            <a:ext cx="1144965" cy="846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78"/>
              </a:lnSpc>
              <a:spcBef>
                <a:spcPct val="0"/>
              </a:spcBef>
            </a:pPr>
            <a:r>
              <a:rPr lang="en-US" sz="5214" spc="156">
                <a:solidFill>
                  <a:srgbClr val="13355C"/>
                </a:solidFill>
                <a:latin typeface="Visby DemiBold"/>
              </a:rPr>
              <a:t>4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5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02821" y="-223100"/>
            <a:ext cx="5090375" cy="5090375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3206747" y="4019550"/>
            <a:ext cx="3943350" cy="523875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4" name="AutoShape 4"/>
          <p:cNvSpPr/>
          <p:nvPr/>
        </p:nvSpPr>
        <p:spPr>
          <a:xfrm>
            <a:off x="7473947" y="4019550"/>
            <a:ext cx="3943350" cy="523875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5" name="AutoShape 5"/>
          <p:cNvSpPr/>
          <p:nvPr/>
        </p:nvSpPr>
        <p:spPr>
          <a:xfrm>
            <a:off x="11741147" y="4019550"/>
            <a:ext cx="3943350" cy="523875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6" name="TextBox 6"/>
          <p:cNvSpPr txBox="1"/>
          <p:nvPr/>
        </p:nvSpPr>
        <p:spPr>
          <a:xfrm>
            <a:off x="3426135" y="4591050"/>
            <a:ext cx="3723962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000" spc="270">
                <a:solidFill>
                  <a:srgbClr val="05445E"/>
                </a:solidFill>
                <a:latin typeface="Visby DemiBold"/>
              </a:rPr>
              <a:t>BUDGET &amp; TEAM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771863" y="4591050"/>
            <a:ext cx="3347518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000" spc="270">
                <a:solidFill>
                  <a:srgbClr val="05445E"/>
                </a:solidFill>
                <a:latin typeface="Visby DemiBold"/>
              </a:rPr>
              <a:t>IMPACTS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741147" y="4591050"/>
            <a:ext cx="3943350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000" spc="270">
                <a:solidFill>
                  <a:srgbClr val="05445E"/>
                </a:solidFill>
                <a:latin typeface="Visby DemiBold"/>
              </a:rPr>
              <a:t>SUSTAINABILITY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548418" y="5618955"/>
            <a:ext cx="3260008" cy="3119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400" spc="48">
                <a:solidFill>
                  <a:srgbClr val="05445E"/>
                </a:solidFill>
                <a:latin typeface="Raleway"/>
              </a:rPr>
              <a:t>Does the proposal clearly identify the financial, human, and</a:t>
            </a:r>
          </a:p>
          <a:p>
            <a:pPr algn="ctr">
              <a:lnSpc>
                <a:spcPts val="3120"/>
              </a:lnSpc>
            </a:pPr>
            <a:r>
              <a:rPr lang="en-US" sz="2400" spc="48">
                <a:solidFill>
                  <a:srgbClr val="05445E"/>
                </a:solidFill>
                <a:latin typeface="Raleway"/>
              </a:rPr>
              <a:t>programmatic resources that will support the successful execution of the proposal?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771863" y="5981716"/>
            <a:ext cx="3364712" cy="2341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400" spc="48">
                <a:solidFill>
                  <a:srgbClr val="05445E"/>
                </a:solidFill>
                <a:latin typeface="Raleway"/>
              </a:rPr>
              <a:t>Are there proposed outputs and outcomes measurable? Do they</a:t>
            </a:r>
          </a:p>
          <a:p>
            <a:pPr algn="ctr">
              <a:lnSpc>
                <a:spcPts val="3120"/>
              </a:lnSpc>
            </a:pPr>
            <a:r>
              <a:rPr lang="en-US" sz="2400" spc="48">
                <a:solidFill>
                  <a:srgbClr val="05445E"/>
                </a:solidFill>
                <a:latin typeface="Raleway"/>
              </a:rPr>
              <a:t>seem reasonable and achievable in the grant period and beyond?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039063" y="6007892"/>
            <a:ext cx="3260008" cy="2341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400" spc="48">
                <a:solidFill>
                  <a:srgbClr val="05445E"/>
                </a:solidFill>
                <a:latin typeface="Raleway"/>
              </a:rPr>
              <a:t>Are you confident this project will continue post-award?</a:t>
            </a:r>
          </a:p>
          <a:p>
            <a:pPr algn="ctr">
              <a:lnSpc>
                <a:spcPts val="3120"/>
              </a:lnSpc>
            </a:pPr>
            <a:r>
              <a:rPr lang="en-US" sz="2400" spc="48">
                <a:solidFill>
                  <a:srgbClr val="05445E"/>
                </a:solidFill>
                <a:latin typeface="Raleway"/>
              </a:rPr>
              <a:t>Does the application demonstrate this effectively?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206747" y="1435418"/>
            <a:ext cx="11874507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75"/>
              </a:lnSpc>
            </a:pPr>
            <a:r>
              <a:rPr lang="en-US" sz="5500" spc="220">
                <a:solidFill>
                  <a:srgbClr val="EBFDFF"/>
                </a:solidFill>
                <a:latin typeface="Visby DemiBold Bold"/>
              </a:rPr>
              <a:t>REVIEW CRITERIA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4661128" y="3206699"/>
            <a:ext cx="1253976" cy="1236883"/>
            <a:chOff x="0" y="0"/>
            <a:chExt cx="1671968" cy="1649177"/>
          </a:xfrm>
        </p:grpSpPr>
        <p:sp>
          <p:nvSpPr>
            <p:cNvPr id="14" name="AutoShape 14"/>
            <p:cNvSpPr/>
            <p:nvPr/>
          </p:nvSpPr>
          <p:spPr>
            <a:xfrm>
              <a:off x="180034" y="161900"/>
              <a:ext cx="1491934" cy="1487278"/>
            </a:xfrm>
            <a:prstGeom prst="rect">
              <a:avLst/>
            </a:prstGeom>
            <a:solidFill>
              <a:srgbClr val="78BCE7">
                <a:alpha val="49803"/>
              </a:srgbClr>
            </a:solidFill>
          </p:spPr>
        </p:sp>
        <p:sp>
          <p:nvSpPr>
            <p:cNvPr id="15" name="AutoShape 15"/>
            <p:cNvSpPr/>
            <p:nvPr/>
          </p:nvSpPr>
          <p:spPr>
            <a:xfrm>
              <a:off x="0" y="0"/>
              <a:ext cx="1491934" cy="1487278"/>
            </a:xfrm>
            <a:prstGeom prst="rect">
              <a:avLst/>
            </a:prstGeom>
            <a:solidFill>
              <a:srgbClr val="78BCE7"/>
            </a:solidFill>
          </p:spPr>
        </p:sp>
      </p:grpSp>
      <p:sp>
        <p:nvSpPr>
          <p:cNvPr id="16" name="TextBox 16"/>
          <p:cNvSpPr txBox="1"/>
          <p:nvPr/>
        </p:nvSpPr>
        <p:spPr>
          <a:xfrm>
            <a:off x="4661128" y="3272293"/>
            <a:ext cx="1144965" cy="846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78"/>
              </a:lnSpc>
              <a:spcBef>
                <a:spcPct val="0"/>
              </a:spcBef>
            </a:pPr>
            <a:r>
              <a:rPr lang="en-US" sz="5214" spc="156">
                <a:solidFill>
                  <a:srgbClr val="13355C"/>
                </a:solidFill>
                <a:latin typeface="Visby DemiBold"/>
              </a:rPr>
              <a:t>5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8827231" y="3206699"/>
            <a:ext cx="1253976" cy="1236883"/>
            <a:chOff x="0" y="0"/>
            <a:chExt cx="1671968" cy="1649177"/>
          </a:xfrm>
        </p:grpSpPr>
        <p:sp>
          <p:nvSpPr>
            <p:cNvPr id="18" name="AutoShape 18"/>
            <p:cNvSpPr/>
            <p:nvPr/>
          </p:nvSpPr>
          <p:spPr>
            <a:xfrm>
              <a:off x="180034" y="161900"/>
              <a:ext cx="1491934" cy="1487278"/>
            </a:xfrm>
            <a:prstGeom prst="rect">
              <a:avLst/>
            </a:prstGeom>
            <a:solidFill>
              <a:srgbClr val="78BCE7">
                <a:alpha val="49803"/>
              </a:srgbClr>
            </a:solidFill>
          </p:spPr>
        </p:sp>
        <p:sp>
          <p:nvSpPr>
            <p:cNvPr id="19" name="AutoShape 19"/>
            <p:cNvSpPr/>
            <p:nvPr/>
          </p:nvSpPr>
          <p:spPr>
            <a:xfrm>
              <a:off x="0" y="0"/>
              <a:ext cx="1491934" cy="1487278"/>
            </a:xfrm>
            <a:prstGeom prst="rect">
              <a:avLst/>
            </a:prstGeom>
            <a:solidFill>
              <a:srgbClr val="78BCE7"/>
            </a:solidFill>
          </p:spPr>
        </p:sp>
      </p:grpSp>
      <p:sp>
        <p:nvSpPr>
          <p:cNvPr id="20" name="TextBox 20"/>
          <p:cNvSpPr txBox="1"/>
          <p:nvPr/>
        </p:nvSpPr>
        <p:spPr>
          <a:xfrm>
            <a:off x="8827231" y="3272293"/>
            <a:ext cx="1144965" cy="846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78"/>
              </a:lnSpc>
              <a:spcBef>
                <a:spcPct val="0"/>
              </a:spcBef>
            </a:pPr>
            <a:r>
              <a:rPr lang="en-US" sz="5214" spc="156">
                <a:solidFill>
                  <a:srgbClr val="13355C"/>
                </a:solidFill>
                <a:latin typeface="Visby DemiBold"/>
              </a:rPr>
              <a:t>6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13085834" y="3206699"/>
            <a:ext cx="1253976" cy="1236883"/>
            <a:chOff x="0" y="0"/>
            <a:chExt cx="1671968" cy="1649177"/>
          </a:xfrm>
        </p:grpSpPr>
        <p:sp>
          <p:nvSpPr>
            <p:cNvPr id="22" name="AutoShape 22"/>
            <p:cNvSpPr/>
            <p:nvPr/>
          </p:nvSpPr>
          <p:spPr>
            <a:xfrm>
              <a:off x="180034" y="161900"/>
              <a:ext cx="1491934" cy="1487278"/>
            </a:xfrm>
            <a:prstGeom prst="rect">
              <a:avLst/>
            </a:prstGeom>
            <a:solidFill>
              <a:srgbClr val="78BCE7">
                <a:alpha val="49803"/>
              </a:srgbClr>
            </a:solidFill>
          </p:spPr>
        </p:sp>
        <p:sp>
          <p:nvSpPr>
            <p:cNvPr id="23" name="AutoShape 23"/>
            <p:cNvSpPr/>
            <p:nvPr/>
          </p:nvSpPr>
          <p:spPr>
            <a:xfrm>
              <a:off x="0" y="0"/>
              <a:ext cx="1491934" cy="1487278"/>
            </a:xfrm>
            <a:prstGeom prst="rect">
              <a:avLst/>
            </a:prstGeom>
            <a:solidFill>
              <a:srgbClr val="78BCE7"/>
            </a:solidFill>
          </p:spPr>
        </p:sp>
      </p:grpSp>
      <p:sp>
        <p:nvSpPr>
          <p:cNvPr id="24" name="TextBox 24"/>
          <p:cNvSpPr txBox="1"/>
          <p:nvPr/>
        </p:nvSpPr>
        <p:spPr>
          <a:xfrm>
            <a:off x="13085834" y="3272293"/>
            <a:ext cx="1144965" cy="846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78"/>
              </a:lnSpc>
              <a:spcBef>
                <a:spcPct val="0"/>
              </a:spcBef>
            </a:pPr>
            <a:r>
              <a:rPr lang="en-US" sz="5214" spc="156">
                <a:solidFill>
                  <a:srgbClr val="13355C"/>
                </a:solidFill>
                <a:latin typeface="Visby DemiBold"/>
              </a:rPr>
              <a:t>7</a:t>
            </a:r>
          </a:p>
        </p:txBody>
      </p:sp>
      <p:pic>
        <p:nvPicPr>
          <p:cNvPr id="25" name="Picture 2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853849" y="284658"/>
            <a:ext cx="3211339" cy="927274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5400000">
            <a:off x="-291236" y="7491348"/>
            <a:ext cx="2955970" cy="295597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5400000">
            <a:off x="16434574" y="-303667"/>
            <a:ext cx="1979398" cy="1979398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650402" y="1210237"/>
            <a:ext cx="12987197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75"/>
              </a:lnSpc>
            </a:pPr>
            <a:r>
              <a:rPr lang="en-US" sz="5500" spc="220">
                <a:solidFill>
                  <a:srgbClr val="05445E"/>
                </a:solidFill>
                <a:latin typeface="Visby DemiBold Bold"/>
              </a:rPr>
              <a:t>NEXT STEPS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071391" y="6921296"/>
            <a:ext cx="4841158" cy="1006427"/>
            <a:chOff x="0" y="0"/>
            <a:chExt cx="6454877" cy="1341903"/>
          </a:xfrm>
        </p:grpSpPr>
        <p:sp>
          <p:nvSpPr>
            <p:cNvPr id="6" name="TextBox 6"/>
            <p:cNvSpPr txBox="1"/>
            <p:nvPr/>
          </p:nvSpPr>
          <p:spPr>
            <a:xfrm>
              <a:off x="0" y="-38100"/>
              <a:ext cx="6371334" cy="6382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00"/>
                </a:lnSpc>
              </a:pPr>
              <a:r>
                <a:rPr lang="en-US" sz="3000" spc="270">
                  <a:solidFill>
                    <a:srgbClr val="05445E"/>
                  </a:solidFill>
                  <a:latin typeface="Raleway"/>
                </a:rPr>
                <a:t>APRIL 29 TO JUNE 14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825861"/>
              <a:ext cx="6454877" cy="5160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2400" spc="48">
                  <a:solidFill>
                    <a:srgbClr val="05445E"/>
                  </a:solidFill>
                  <a:latin typeface="Raleway"/>
                </a:rPr>
                <a:t>Full Application window is open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690874" y="6892721"/>
            <a:ext cx="5012608" cy="1016789"/>
            <a:chOff x="0" y="-38100"/>
            <a:chExt cx="6683477" cy="1355719"/>
          </a:xfrm>
        </p:grpSpPr>
        <p:sp>
          <p:nvSpPr>
            <p:cNvPr id="9" name="TextBox 9"/>
            <p:cNvSpPr txBox="1"/>
            <p:nvPr/>
          </p:nvSpPr>
          <p:spPr>
            <a:xfrm>
              <a:off x="0" y="-38100"/>
              <a:ext cx="6596975" cy="6382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00"/>
                </a:lnSpc>
              </a:pPr>
              <a:r>
                <a:rPr lang="en-US" sz="3000" spc="270">
                  <a:solidFill>
                    <a:srgbClr val="05445E"/>
                  </a:solidFill>
                  <a:latin typeface="Raleway"/>
                </a:rPr>
                <a:t>JULY TO SEPTEMBER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825860"/>
              <a:ext cx="6683477" cy="4917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2400" spc="48" dirty="0">
                  <a:solidFill>
                    <a:srgbClr val="05445E"/>
                  </a:solidFill>
                  <a:latin typeface="Raleway"/>
                </a:rPr>
                <a:t>Reviews + processing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375451" y="6921296"/>
            <a:ext cx="4841158" cy="1395363"/>
            <a:chOff x="0" y="0"/>
            <a:chExt cx="6454877" cy="1860485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38100"/>
              <a:ext cx="6371334" cy="6382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00"/>
                </a:lnSpc>
              </a:pPr>
              <a:r>
                <a:rPr lang="en-US" sz="3000" spc="270">
                  <a:solidFill>
                    <a:srgbClr val="05445E"/>
                  </a:solidFill>
                  <a:latin typeface="Raleway"/>
                </a:rPr>
                <a:t>FALL 2020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825861"/>
              <a:ext cx="6454877" cy="10346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2400" spc="48">
                  <a:solidFill>
                    <a:srgbClr val="05445E"/>
                  </a:solidFill>
                  <a:latin typeface="Raleway"/>
                </a:rPr>
                <a:t>Announcement of FY2020 Build to Scale Grantees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23742" y="3254105"/>
            <a:ext cx="16440515" cy="3127997"/>
            <a:chOff x="0" y="0"/>
            <a:chExt cx="21920687" cy="4170662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3"/>
            <a:srcRect t="8500" b="388"/>
            <a:stretch>
              <a:fillRect/>
            </a:stretch>
          </p:blipFill>
          <p:spPr>
            <a:xfrm>
              <a:off x="0" y="0"/>
              <a:ext cx="6883562" cy="4170662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4"/>
            <a:srcRect t="8827" b="123"/>
            <a:stretch>
              <a:fillRect/>
            </a:stretch>
          </p:blipFill>
          <p:spPr>
            <a:xfrm>
              <a:off x="7518562" y="0"/>
              <a:ext cx="6883562" cy="4170662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5"/>
            <a:srcRect t="4530" b="4530"/>
            <a:stretch>
              <a:fillRect/>
            </a:stretch>
          </p:blipFill>
          <p:spPr>
            <a:xfrm>
              <a:off x="15037125" y="0"/>
              <a:ext cx="6883562" cy="4170662"/>
            </a:xfrm>
            <a:prstGeom prst="rect">
              <a:avLst/>
            </a:prstGeom>
          </p:spPr>
        </p:pic>
      </p:grpSp>
      <p:sp>
        <p:nvSpPr>
          <p:cNvPr id="18" name="TextBox 18"/>
          <p:cNvSpPr txBox="1"/>
          <p:nvPr/>
        </p:nvSpPr>
        <p:spPr>
          <a:xfrm>
            <a:off x="2855958" y="2061137"/>
            <a:ext cx="12576083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000" spc="200">
                <a:solidFill>
                  <a:srgbClr val="78BCE7"/>
                </a:solidFill>
                <a:latin typeface="Visby DemiBold Bold"/>
              </a:rPr>
              <a:t>WHAT'S NEXT FOR BUILD TO SCALE?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5737" r="38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121" b="121"/>
          <a:stretch>
            <a:fillRect/>
          </a:stretch>
        </p:blipFill>
        <p:spPr>
          <a:xfrm rot="5400000">
            <a:off x="12590171" y="-186248"/>
            <a:ext cx="5855058" cy="585505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121" b="121"/>
          <a:stretch>
            <a:fillRect/>
          </a:stretch>
        </p:blipFill>
        <p:spPr>
          <a:xfrm rot="-5400000">
            <a:off x="-230479" y="6709791"/>
            <a:ext cx="3759558" cy="375955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28700" y="1021556"/>
            <a:ext cx="10732484" cy="4942674"/>
            <a:chOff x="0" y="-9525"/>
            <a:chExt cx="14309978" cy="6590230"/>
          </a:xfrm>
        </p:grpSpPr>
        <p:sp>
          <p:nvSpPr>
            <p:cNvPr id="5" name="TextBox 5"/>
            <p:cNvSpPr txBox="1"/>
            <p:nvPr/>
          </p:nvSpPr>
          <p:spPr>
            <a:xfrm>
              <a:off x="0" y="-9525"/>
              <a:ext cx="14309978" cy="8207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800"/>
                </a:lnSpc>
              </a:pPr>
              <a:r>
                <a:rPr lang="en-US" sz="4000" spc="200" dirty="0">
                  <a:solidFill>
                    <a:srgbClr val="EBFDFF"/>
                  </a:solidFill>
                  <a:latin typeface="Raleway Bold"/>
                </a:rPr>
                <a:t>Additional Funding Opportunities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309116"/>
              <a:ext cx="14309978" cy="14362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400"/>
                </a:lnSpc>
              </a:pPr>
              <a:r>
                <a:rPr lang="en-US" sz="7000" dirty="0">
                  <a:solidFill>
                    <a:srgbClr val="78BCE7"/>
                  </a:solidFill>
                  <a:latin typeface="Visby DemiBold Bold"/>
                </a:rPr>
                <a:t>SBA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3286812"/>
              <a:ext cx="14309978" cy="32938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00"/>
                </a:lnSpc>
              </a:pPr>
              <a:r>
                <a:rPr lang="en-US" sz="3000" spc="270" dirty="0">
                  <a:solidFill>
                    <a:srgbClr val="EBFDFF"/>
                  </a:solidFill>
                  <a:latin typeface="Raleway"/>
                </a:rPr>
                <a:t>- Enterprising Women of Color</a:t>
              </a:r>
            </a:p>
            <a:p>
              <a:pPr algn="l">
                <a:lnSpc>
                  <a:spcPts val="3900"/>
                </a:lnSpc>
              </a:pPr>
              <a:r>
                <a:rPr lang="en-US" sz="3000" spc="270" dirty="0">
                  <a:solidFill>
                    <a:srgbClr val="EBFDFF"/>
                  </a:solidFill>
                  <a:latin typeface="Raleway"/>
                </a:rPr>
                <a:t>- Inner City Innovation Hubs</a:t>
              </a:r>
            </a:p>
            <a:p>
              <a:pPr algn="l">
                <a:lnSpc>
                  <a:spcPts val="3900"/>
                </a:lnSpc>
              </a:pPr>
              <a:r>
                <a:rPr lang="en-US" sz="3000" spc="270" dirty="0">
                  <a:solidFill>
                    <a:srgbClr val="EBFDFF"/>
                  </a:solidFill>
                  <a:latin typeface="Raleway"/>
                </a:rPr>
                <a:t>- Entrepreneurship Education Program for Formerly Incarcerated Persons</a:t>
              </a:r>
            </a:p>
            <a:p>
              <a:pPr>
                <a:lnSpc>
                  <a:spcPts val="3900"/>
                </a:lnSpc>
              </a:pPr>
              <a:r>
                <a:rPr lang="en-US" sz="2800" dirty="0">
                  <a:solidFill>
                    <a:srgbClr val="78BCE7"/>
                  </a:solidFill>
                  <a:latin typeface="Visby DemiBold Bold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https://www.grants.gov/web/grants/search-grants.html?keywords=mbda</a:t>
              </a:r>
              <a:endParaRPr lang="en-US" sz="2800" dirty="0">
                <a:solidFill>
                  <a:srgbClr val="78BCE7"/>
                </a:solidFill>
                <a:latin typeface="Visby DemiBold Bold"/>
              </a:endParaRP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775321" y="9027429"/>
            <a:ext cx="3211339" cy="9272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190979B-BB6F-43A9-91AE-88EBDEB9EAB5}"/>
              </a:ext>
            </a:extLst>
          </p:cNvPr>
          <p:cNvSpPr/>
          <p:nvPr/>
        </p:nvSpPr>
        <p:spPr>
          <a:xfrm>
            <a:off x="1028700" y="6709791"/>
            <a:ext cx="15125700" cy="2515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3900"/>
              </a:lnSpc>
              <a:buFontTx/>
              <a:buChar char="-"/>
            </a:pPr>
            <a:r>
              <a:rPr lang="en-US" sz="3000" spc="270" dirty="0">
                <a:solidFill>
                  <a:srgbClr val="EBFDFF"/>
                </a:solidFill>
                <a:latin typeface="Raleway"/>
              </a:rPr>
              <a:t>Micro-enterprise Investment and Technical Assistance</a:t>
            </a:r>
          </a:p>
          <a:p>
            <a:pPr>
              <a:lnSpc>
                <a:spcPts val="3900"/>
              </a:lnSpc>
            </a:pPr>
            <a:r>
              <a:rPr lang="en-US" sz="2800" u="sng" dirty="0">
                <a:solidFill>
                  <a:srgbClr val="78BCE7"/>
                </a:solidFill>
                <a:latin typeface="Visby DemiBold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https://www.grantsolutions.gov/gs/preaward/previewPublicAnnouncement.do?id=67214</a:t>
            </a:r>
            <a:endParaRPr lang="en-US" sz="2800" spc="270" dirty="0">
              <a:solidFill>
                <a:srgbClr val="78BCE7"/>
              </a:solidFill>
              <a:latin typeface="Visby DemiBold"/>
            </a:endParaRPr>
          </a:p>
          <a:p>
            <a:pPr marL="285750" indent="-285750">
              <a:lnSpc>
                <a:spcPts val="3900"/>
              </a:lnSpc>
              <a:buFontTx/>
              <a:buChar char="-"/>
            </a:pPr>
            <a:r>
              <a:rPr lang="en-US" sz="3000" spc="270" dirty="0">
                <a:solidFill>
                  <a:srgbClr val="EBFDFF"/>
                </a:solidFill>
                <a:latin typeface="Raleway"/>
              </a:rPr>
              <a:t>State Trade Expansion Program (STEP)</a:t>
            </a:r>
          </a:p>
          <a:p>
            <a:pPr>
              <a:lnSpc>
                <a:spcPts val="3900"/>
              </a:lnSpc>
            </a:pPr>
            <a:r>
              <a:rPr lang="en-US" sz="2800" u="sng" dirty="0">
                <a:solidFill>
                  <a:srgbClr val="78BCE7"/>
                </a:solidFill>
                <a:latin typeface="Visby DemiBold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https://www.grants.gov/web/grants/view-opportunity.html?oppId=324277</a:t>
            </a:r>
            <a:endParaRPr lang="en-US" sz="2800" dirty="0">
              <a:solidFill>
                <a:srgbClr val="78BCE7"/>
              </a:solidFill>
              <a:latin typeface="Visby DemiBold"/>
            </a:endParaRPr>
          </a:p>
          <a:p>
            <a:pPr>
              <a:lnSpc>
                <a:spcPts val="3900"/>
              </a:lnSpc>
            </a:pPr>
            <a:endParaRPr lang="en-US" sz="1600" spc="270" dirty="0">
              <a:solidFill>
                <a:srgbClr val="EBFDFF"/>
              </a:solidFill>
              <a:latin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0092430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5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1" b="121"/>
          <a:stretch>
            <a:fillRect/>
          </a:stretch>
        </p:blipFill>
        <p:spPr>
          <a:xfrm rot="-5400000">
            <a:off x="-611361" y="6607554"/>
            <a:ext cx="4252824" cy="425282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121" b="121"/>
          <a:stretch>
            <a:fillRect/>
          </a:stretch>
        </p:blipFill>
        <p:spPr>
          <a:xfrm rot="5400000">
            <a:off x="15837995" y="-345572"/>
            <a:ext cx="2823558" cy="282355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938607" y="3578846"/>
            <a:ext cx="7291322" cy="3129308"/>
            <a:chOff x="0" y="0"/>
            <a:chExt cx="9721763" cy="4172411"/>
          </a:xfrm>
        </p:grpSpPr>
        <p:sp>
          <p:nvSpPr>
            <p:cNvPr id="5" name="TextBox 5"/>
            <p:cNvSpPr txBox="1"/>
            <p:nvPr/>
          </p:nvSpPr>
          <p:spPr>
            <a:xfrm>
              <a:off x="0" y="-19050"/>
              <a:ext cx="9721763" cy="1428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400"/>
                </a:lnSpc>
              </a:pPr>
              <a:r>
                <a:rPr lang="en-US" sz="7000">
                  <a:solidFill>
                    <a:srgbClr val="78BCE7"/>
                  </a:solidFill>
                  <a:latin typeface="Raleway Bold"/>
                </a:rPr>
                <a:t>Thank you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811942"/>
              <a:ext cx="9721763" cy="809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800"/>
                </a:lnSpc>
              </a:pPr>
              <a:r>
                <a:rPr lang="en-US" sz="4000" spc="200">
                  <a:solidFill>
                    <a:srgbClr val="EBFDFF"/>
                  </a:solidFill>
                  <a:latin typeface="Raleway Bold"/>
                </a:rPr>
                <a:t>QUESTIONS?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3281506"/>
              <a:ext cx="9721763" cy="8909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460"/>
                </a:lnSpc>
              </a:pPr>
              <a:r>
                <a:rPr lang="en-US" sz="4200" spc="126">
                  <a:solidFill>
                    <a:srgbClr val="78BCE7"/>
                  </a:solidFill>
                  <a:latin typeface="Raleway"/>
                </a:rPr>
                <a:t>eda.gov/oie/contact</a:t>
              </a: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58548" y="8733966"/>
            <a:ext cx="10721277" cy="11614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BC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543" r="20391" b="4137"/>
          <a:stretch>
            <a:fillRect/>
          </a:stretch>
        </p:blipFill>
        <p:spPr>
          <a:xfrm>
            <a:off x="-360978" y="-462895"/>
            <a:ext cx="5860040" cy="1123247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47555" y="-321972"/>
            <a:ext cx="4293494" cy="429349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0800000">
            <a:off x="-209281" y="5948430"/>
            <a:ext cx="4559121" cy="455912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5400000">
            <a:off x="2688465" y="-321972"/>
            <a:ext cx="2860720" cy="286072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5400000">
            <a:off x="3540657" y="8391722"/>
            <a:ext cx="1979398" cy="1979398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7363100" y="3877138"/>
            <a:ext cx="9030813" cy="3879617"/>
            <a:chOff x="0" y="0"/>
            <a:chExt cx="12041084" cy="5172823"/>
          </a:xfrm>
        </p:grpSpPr>
        <p:sp>
          <p:nvSpPr>
            <p:cNvPr id="8" name="TextBox 8"/>
            <p:cNvSpPr txBox="1"/>
            <p:nvPr/>
          </p:nvSpPr>
          <p:spPr>
            <a:xfrm>
              <a:off x="0" y="-9525"/>
              <a:ext cx="12041084" cy="8121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800"/>
                </a:lnSpc>
              </a:pPr>
              <a:r>
                <a:rPr lang="en-US" sz="4000" spc="200">
                  <a:solidFill>
                    <a:srgbClr val="05445E"/>
                  </a:solidFill>
                  <a:latin typeface="Raleway Bold"/>
                </a:rPr>
                <a:t>TOPICS TO BE COVERED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524537"/>
              <a:ext cx="12041084" cy="36482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39"/>
                </a:lnSpc>
              </a:pPr>
              <a:r>
                <a:rPr lang="en-US" sz="2800" spc="84">
                  <a:solidFill>
                    <a:srgbClr val="05445E"/>
                  </a:solidFill>
                  <a:latin typeface="Raleway"/>
                </a:rPr>
                <a:t>The Numbers</a:t>
              </a:r>
            </a:p>
            <a:p>
              <a:pPr>
                <a:lnSpc>
                  <a:spcPts val="3639"/>
                </a:lnSpc>
              </a:pPr>
              <a:r>
                <a:rPr lang="en-US" sz="2799" spc="83">
                  <a:solidFill>
                    <a:srgbClr val="05445E"/>
                  </a:solidFill>
                  <a:latin typeface="Raleway"/>
                </a:rPr>
                <a:t>Technical Requirements</a:t>
              </a:r>
            </a:p>
            <a:p>
              <a:pPr algn="l">
                <a:lnSpc>
                  <a:spcPts val="3640"/>
                </a:lnSpc>
              </a:pPr>
              <a:r>
                <a:rPr lang="en-US" sz="2800" spc="84">
                  <a:solidFill>
                    <a:srgbClr val="05445E"/>
                  </a:solidFill>
                  <a:latin typeface="Raleway"/>
                </a:rPr>
                <a:t>The Application</a:t>
              </a:r>
            </a:p>
            <a:p>
              <a:pPr algn="l">
                <a:lnSpc>
                  <a:spcPts val="3640"/>
                </a:lnSpc>
              </a:pPr>
              <a:r>
                <a:rPr lang="en-US" sz="2800" spc="84">
                  <a:solidFill>
                    <a:srgbClr val="05445E"/>
                  </a:solidFill>
                  <a:latin typeface="Raleway"/>
                </a:rPr>
                <a:t>The Scoring</a:t>
              </a:r>
            </a:p>
            <a:p>
              <a:pPr algn="l">
                <a:lnSpc>
                  <a:spcPts val="3640"/>
                </a:lnSpc>
              </a:pPr>
              <a:r>
                <a:rPr lang="en-US" sz="2800" spc="84">
                  <a:solidFill>
                    <a:srgbClr val="05445E"/>
                  </a:solidFill>
                  <a:latin typeface="Raleway"/>
                </a:rPr>
                <a:t>Next Steps</a:t>
              </a:r>
            </a:p>
            <a:p>
              <a:pPr algn="l">
                <a:lnSpc>
                  <a:spcPts val="3640"/>
                </a:lnSpc>
              </a:pPr>
              <a:endParaRPr lang="en-US" sz="2800" spc="84">
                <a:solidFill>
                  <a:srgbClr val="05445E"/>
                </a:solidFill>
                <a:latin typeface="Raleway"/>
              </a:endParaRP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363100" y="2538748"/>
            <a:ext cx="9430174" cy="102160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5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5400000">
            <a:off x="-230361" y="4624320"/>
            <a:ext cx="5855058" cy="585505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5400000">
            <a:off x="15647831" y="-183793"/>
            <a:ext cx="2828523" cy="2828523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863730" y="1443870"/>
            <a:ext cx="13874495" cy="1564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357"/>
              </a:lnSpc>
            </a:pPr>
            <a:endParaRPr/>
          </a:p>
        </p:txBody>
      </p:sp>
      <p:sp>
        <p:nvSpPr>
          <p:cNvPr id="5" name="TextBox 5"/>
          <p:cNvSpPr txBox="1"/>
          <p:nvPr/>
        </p:nvSpPr>
        <p:spPr>
          <a:xfrm>
            <a:off x="2863730" y="3494064"/>
            <a:ext cx="13874495" cy="1765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61"/>
              </a:lnSpc>
            </a:pPr>
            <a:r>
              <a:rPr lang="en-US" sz="5884" spc="294">
                <a:solidFill>
                  <a:srgbClr val="FFFFFF"/>
                </a:solidFill>
                <a:latin typeface="Visby DemiBold Bold"/>
              </a:rPr>
              <a:t>THE NUMBERS</a:t>
            </a:r>
          </a:p>
          <a:p>
            <a:pPr algn="l">
              <a:lnSpc>
                <a:spcPts val="7061"/>
              </a:lnSpc>
            </a:pPr>
            <a:endParaRPr lang="en-US" sz="5884" spc="294">
              <a:solidFill>
                <a:srgbClr val="FFFFFF"/>
              </a:solidFill>
              <a:latin typeface="Visby DemiBold Bold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635492" y="8958280"/>
            <a:ext cx="3346138" cy="96619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863730" y="4678063"/>
            <a:ext cx="13874495" cy="667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55"/>
              </a:lnSpc>
            </a:pPr>
            <a:r>
              <a:rPr lang="en-US" sz="4119" spc="123">
                <a:solidFill>
                  <a:srgbClr val="78BCE7"/>
                </a:solidFill>
                <a:latin typeface="Visby DemiBold"/>
              </a:rPr>
              <a:t>Where did we land?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3314892" y="-314925"/>
            <a:ext cx="5187680" cy="10916850"/>
          </a:xfrm>
          <a:prstGeom prst="rect">
            <a:avLst/>
          </a:prstGeom>
          <a:solidFill>
            <a:srgbClr val="78BCE7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15195" r="51658"/>
          <a:stretch>
            <a:fillRect/>
          </a:stretch>
        </p:blipFill>
        <p:spPr>
          <a:xfrm>
            <a:off x="13967204" y="-208647"/>
            <a:ext cx="4323015" cy="873847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681710" y="-1208691"/>
            <a:ext cx="4293494" cy="429349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0800000">
            <a:off x="13799251" y="3992637"/>
            <a:ext cx="4727074" cy="472707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5400000">
            <a:off x="14956868" y="4645158"/>
            <a:ext cx="2860720" cy="286072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5400000">
            <a:off x="16102194" y="8719712"/>
            <a:ext cx="1715393" cy="171539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5400000">
            <a:off x="17119204" y="-368067"/>
            <a:ext cx="1396767" cy="139676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5400000">
            <a:off x="13887830" y="8189262"/>
            <a:ext cx="1069038" cy="1069038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10038125" y="5645177"/>
            <a:ext cx="2885949" cy="2846611"/>
            <a:chOff x="0" y="0"/>
            <a:chExt cx="3847932" cy="3795482"/>
          </a:xfrm>
        </p:grpSpPr>
        <p:sp>
          <p:nvSpPr>
            <p:cNvPr id="11" name="AutoShape 11"/>
            <p:cNvSpPr/>
            <p:nvPr/>
          </p:nvSpPr>
          <p:spPr>
            <a:xfrm>
              <a:off x="414337" y="372603"/>
              <a:ext cx="3433594" cy="3422879"/>
            </a:xfrm>
            <a:prstGeom prst="rect">
              <a:avLst/>
            </a:prstGeom>
            <a:solidFill>
              <a:srgbClr val="78BCE7">
                <a:alpha val="49803"/>
              </a:srgbClr>
            </a:solidFill>
          </p:spPr>
        </p:sp>
        <p:sp>
          <p:nvSpPr>
            <p:cNvPr id="12" name="AutoShape 12"/>
            <p:cNvSpPr/>
            <p:nvPr/>
          </p:nvSpPr>
          <p:spPr>
            <a:xfrm>
              <a:off x="0" y="0"/>
              <a:ext cx="3433594" cy="3422879"/>
            </a:xfrm>
            <a:prstGeom prst="rect">
              <a:avLst/>
            </a:prstGeom>
            <a:solidFill>
              <a:srgbClr val="78BCE7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5518328" y="5645177"/>
            <a:ext cx="2885949" cy="2846611"/>
            <a:chOff x="0" y="0"/>
            <a:chExt cx="3847932" cy="3795482"/>
          </a:xfrm>
        </p:grpSpPr>
        <p:sp>
          <p:nvSpPr>
            <p:cNvPr id="14" name="AutoShape 14"/>
            <p:cNvSpPr/>
            <p:nvPr/>
          </p:nvSpPr>
          <p:spPr>
            <a:xfrm>
              <a:off x="414337" y="372603"/>
              <a:ext cx="3433594" cy="3422879"/>
            </a:xfrm>
            <a:prstGeom prst="rect">
              <a:avLst/>
            </a:prstGeom>
            <a:solidFill>
              <a:srgbClr val="78BCE7">
                <a:alpha val="49803"/>
              </a:srgbClr>
            </a:solidFill>
          </p:spPr>
        </p:sp>
        <p:sp>
          <p:nvSpPr>
            <p:cNvPr id="15" name="AutoShape 15"/>
            <p:cNvSpPr/>
            <p:nvPr/>
          </p:nvSpPr>
          <p:spPr>
            <a:xfrm>
              <a:off x="0" y="0"/>
              <a:ext cx="3433594" cy="3422879"/>
            </a:xfrm>
            <a:prstGeom prst="rect">
              <a:avLst/>
            </a:prstGeom>
            <a:solidFill>
              <a:srgbClr val="78BCE7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805702" y="5645177"/>
            <a:ext cx="2885949" cy="2846611"/>
            <a:chOff x="0" y="0"/>
            <a:chExt cx="3847932" cy="3795482"/>
          </a:xfrm>
        </p:grpSpPr>
        <p:sp>
          <p:nvSpPr>
            <p:cNvPr id="17" name="AutoShape 17"/>
            <p:cNvSpPr/>
            <p:nvPr/>
          </p:nvSpPr>
          <p:spPr>
            <a:xfrm>
              <a:off x="414337" y="372603"/>
              <a:ext cx="3433594" cy="3422879"/>
            </a:xfrm>
            <a:prstGeom prst="rect">
              <a:avLst/>
            </a:prstGeom>
            <a:solidFill>
              <a:srgbClr val="78BCE7">
                <a:alpha val="49803"/>
              </a:srgbClr>
            </a:solidFill>
          </p:spPr>
        </p:sp>
        <p:sp>
          <p:nvSpPr>
            <p:cNvPr id="18" name="AutoShape 18"/>
            <p:cNvSpPr/>
            <p:nvPr/>
          </p:nvSpPr>
          <p:spPr>
            <a:xfrm>
              <a:off x="0" y="0"/>
              <a:ext cx="3433594" cy="3422879"/>
            </a:xfrm>
            <a:prstGeom prst="rect">
              <a:avLst/>
            </a:prstGeom>
            <a:solidFill>
              <a:srgbClr val="78BCE7"/>
            </a:solidFill>
          </p:spPr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374330" y="9152465"/>
            <a:ext cx="2744501" cy="792475"/>
          </a:xfrm>
          <a:prstGeom prst="rect">
            <a:avLst/>
          </a:prstGeom>
        </p:spPr>
      </p:pic>
      <p:grpSp>
        <p:nvGrpSpPr>
          <p:cNvPr id="20" name="Group 20"/>
          <p:cNvGrpSpPr/>
          <p:nvPr/>
        </p:nvGrpSpPr>
        <p:grpSpPr>
          <a:xfrm>
            <a:off x="1273130" y="3361971"/>
            <a:ext cx="7033239" cy="1988892"/>
            <a:chOff x="0" y="0"/>
            <a:chExt cx="9377652" cy="2651856"/>
          </a:xfrm>
        </p:grpSpPr>
        <p:sp>
          <p:nvSpPr>
            <p:cNvPr id="21" name="TextBox 21"/>
            <p:cNvSpPr txBox="1"/>
            <p:nvPr/>
          </p:nvSpPr>
          <p:spPr>
            <a:xfrm>
              <a:off x="0" y="0"/>
              <a:ext cx="9377652" cy="9659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756"/>
                </a:lnSpc>
              </a:pPr>
              <a:endParaRPr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1225260"/>
              <a:ext cx="9377652" cy="5577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89"/>
                </a:lnSpc>
              </a:pPr>
              <a:endParaRPr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2247567"/>
              <a:ext cx="9377652" cy="4042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94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91069" y="-9525"/>
            <a:ext cx="12576083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7000">
                <a:solidFill>
                  <a:srgbClr val="05445E"/>
                </a:solidFill>
                <a:latin typeface="Visby DemiBold Bold"/>
              </a:rPr>
              <a:t>The Numbers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440770" y="1285021"/>
            <a:ext cx="6115039" cy="391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52"/>
              </a:lnSpc>
              <a:spcBef>
                <a:spcPct val="0"/>
              </a:spcBef>
            </a:pPr>
            <a:r>
              <a:rPr lang="en-US" sz="24194" spc="725">
                <a:solidFill>
                  <a:srgbClr val="13355C"/>
                </a:solidFill>
                <a:latin typeface="Visby DemiBold"/>
              </a:rPr>
              <a:t>609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91069" y="1047750"/>
            <a:ext cx="12576083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000" spc="200">
                <a:solidFill>
                  <a:srgbClr val="78BCE7"/>
                </a:solidFill>
                <a:latin typeface="Visby DemiBold Bold"/>
              </a:rPr>
              <a:t>TOTAL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14884" y="8913070"/>
            <a:ext cx="3667585" cy="450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800" spc="84">
                <a:solidFill>
                  <a:srgbClr val="13355C"/>
                </a:solidFill>
                <a:latin typeface="Visby DemiBold"/>
              </a:rPr>
              <a:t>VENTURE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5127511" y="8916364"/>
            <a:ext cx="3667585" cy="450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800" spc="84">
                <a:solidFill>
                  <a:srgbClr val="13355C"/>
                </a:solidFill>
                <a:latin typeface="Visby DemiBold"/>
              </a:rPr>
              <a:t>CAPITAL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9647307" y="8916364"/>
            <a:ext cx="3667585" cy="450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800" spc="84">
                <a:solidFill>
                  <a:srgbClr val="13355C"/>
                </a:solidFill>
                <a:latin typeface="Visby DemiBold"/>
              </a:rPr>
              <a:t>INDUSTRY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805702" y="5951693"/>
            <a:ext cx="2635068" cy="1939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600"/>
              </a:lnSpc>
              <a:spcBef>
                <a:spcPct val="0"/>
              </a:spcBef>
            </a:pPr>
            <a:r>
              <a:rPr lang="en-US" sz="12000" spc="359">
                <a:solidFill>
                  <a:srgbClr val="13355C"/>
                </a:solidFill>
                <a:latin typeface="Visby DemiBold"/>
              </a:rPr>
              <a:t>417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5518328" y="5951693"/>
            <a:ext cx="2635068" cy="1939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600"/>
              </a:lnSpc>
              <a:spcBef>
                <a:spcPct val="0"/>
              </a:spcBef>
            </a:pPr>
            <a:r>
              <a:rPr lang="en-US" sz="12000" spc="359">
                <a:solidFill>
                  <a:srgbClr val="13355C"/>
                </a:solidFill>
                <a:latin typeface="Visby DemiBold"/>
              </a:rPr>
              <a:t>146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9947049" y="5951693"/>
            <a:ext cx="2635068" cy="1939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600"/>
              </a:lnSpc>
              <a:spcBef>
                <a:spcPct val="0"/>
              </a:spcBef>
            </a:pPr>
            <a:r>
              <a:rPr lang="en-US" sz="12000" spc="359">
                <a:solidFill>
                  <a:srgbClr val="13355C"/>
                </a:solidFill>
                <a:latin typeface="Visby DemiBold"/>
              </a:rPr>
              <a:t>46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28785" y="1450765"/>
            <a:ext cx="13303257" cy="9392527"/>
            <a:chOff x="0" y="0"/>
            <a:chExt cx="17737676" cy="12523369"/>
          </a:xfrm>
        </p:grpSpPr>
        <p:sp>
          <p:nvSpPr>
            <p:cNvPr id="3" name="TextBox 3"/>
            <p:cNvSpPr txBox="1"/>
            <p:nvPr/>
          </p:nvSpPr>
          <p:spPr>
            <a:xfrm>
              <a:off x="0" y="10072604"/>
              <a:ext cx="4569927" cy="24507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470"/>
                </a:lnSpc>
              </a:pPr>
              <a:r>
                <a:rPr lang="en-US" sz="5335">
                  <a:solidFill>
                    <a:srgbClr val="FFFFFF"/>
                  </a:solidFill>
                  <a:latin typeface="Arimo"/>
                </a:rPr>
                <a:t>Discourage</a:t>
              </a:r>
            </a:p>
            <a:p>
              <a:pPr algn="ctr">
                <a:lnSpc>
                  <a:spcPts val="7470"/>
                </a:lnSpc>
              </a:pPr>
              <a:r>
                <a:rPr lang="en-US" sz="5335">
                  <a:solidFill>
                    <a:srgbClr val="FFFFFF"/>
                  </a:solidFill>
                  <a:latin typeface="Arimo"/>
                </a:rPr>
                <a:t>77.3%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67577" y="-123825"/>
              <a:ext cx="4370099" cy="24507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470"/>
                </a:lnSpc>
              </a:pPr>
              <a:r>
                <a:rPr lang="en-US" sz="5335">
                  <a:solidFill>
                    <a:srgbClr val="FFFFFF"/>
                  </a:solidFill>
                  <a:latin typeface="Arimo"/>
                </a:rPr>
                <a:t>Encourage</a:t>
              </a:r>
            </a:p>
            <a:p>
              <a:pPr algn="ctr">
                <a:lnSpc>
                  <a:spcPts val="7470"/>
                </a:lnSpc>
              </a:pPr>
              <a:r>
                <a:rPr lang="en-US" sz="5335">
                  <a:solidFill>
                    <a:srgbClr val="FFFFFF"/>
                  </a:solidFill>
                  <a:latin typeface="Arimo"/>
                </a:rPr>
                <a:t>22.7%</a:t>
              </a:r>
            </a:p>
          </p:txBody>
        </p:sp>
        <p:grpSp>
          <p:nvGrpSpPr>
            <p:cNvPr id="5" name="Group 5"/>
            <p:cNvGrpSpPr>
              <a:grpSpLocks noChangeAspect="1"/>
            </p:cNvGrpSpPr>
            <p:nvPr/>
          </p:nvGrpSpPr>
          <p:grpSpPr>
            <a:xfrm>
              <a:off x="4132574" y="1425506"/>
              <a:ext cx="9672356" cy="9672356"/>
              <a:chOff x="0" y="0"/>
              <a:chExt cx="2540000" cy="254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1270000" y="0"/>
                <a:ext cx="1264027" cy="1270000"/>
              </a:xfrm>
              <a:custGeom>
                <a:avLst/>
                <a:gdLst/>
                <a:ahLst/>
                <a:cxnLst/>
                <a:rect l="l" t="t" r="r" b="b"/>
                <a:pathLst>
                  <a:path w="1264027" h="1270000">
                    <a:moveTo>
                      <a:pt x="0" y="0"/>
                    </a:moveTo>
                    <a:cubicBezTo>
                      <a:pt x="653752" y="0"/>
                      <a:pt x="1200700" y="496300"/>
                      <a:pt x="1264027" y="1146977"/>
                    </a:cubicBezTo>
                    <a:lnTo>
                      <a:pt x="0" y="1270000"/>
                    </a:lnTo>
                    <a:close/>
                  </a:path>
                </a:pathLst>
              </a:custGeom>
              <a:solidFill>
                <a:srgbClr val="78BCE7"/>
              </a:solidFill>
            </p:spPr>
          </p:sp>
          <p:sp>
            <p:nvSpPr>
              <p:cNvPr id="7" name="Freeform 7"/>
              <p:cNvSpPr/>
              <p:nvPr/>
            </p:nvSpPr>
            <p:spPr>
              <a:xfrm>
                <a:off x="-105324" y="0"/>
                <a:ext cx="2709365" cy="2638524"/>
              </a:xfrm>
              <a:custGeom>
                <a:avLst/>
                <a:gdLst/>
                <a:ahLst/>
                <a:cxnLst/>
                <a:rect l="l" t="t" r="r" b="b"/>
                <a:pathLst>
                  <a:path w="2709365" h="2638524">
                    <a:moveTo>
                      <a:pt x="2631623" y="1083956"/>
                    </a:moveTo>
                    <a:cubicBezTo>
                      <a:pt x="2709365" y="1608926"/>
                      <a:pt x="2452489" y="2126885"/>
                      <a:pt x="1987523" y="2382705"/>
                    </a:cubicBezTo>
                    <a:cubicBezTo>
                      <a:pt x="1522558" y="2638524"/>
                      <a:pt x="947549" y="2578260"/>
                      <a:pt x="545726" y="2231596"/>
                    </a:cubicBezTo>
                    <a:cubicBezTo>
                      <a:pt x="143904" y="1884932"/>
                      <a:pt x="0" y="1324969"/>
                      <a:pt x="184897" y="827526"/>
                    </a:cubicBezTo>
                    <a:cubicBezTo>
                      <a:pt x="369794" y="330082"/>
                      <a:pt x="844502" y="53"/>
                      <a:pt x="1375197" y="0"/>
                    </a:cubicBezTo>
                    <a:lnTo>
                      <a:pt x="1375324" y="1270000"/>
                    </a:lnTo>
                    <a:close/>
                  </a:path>
                </a:pathLst>
              </a:custGeom>
              <a:solidFill>
                <a:srgbClr val="6B8EC3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1270000" y="0"/>
                <a:ext cx="127" cy="127000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270000">
                    <a:moveTo>
                      <a:pt x="0" y="0"/>
                    </a:moveTo>
                    <a:cubicBezTo>
                      <a:pt x="42" y="0"/>
                      <a:pt x="85" y="0"/>
                      <a:pt x="127" y="0"/>
                    </a:cubicBezTo>
                    <a:lnTo>
                      <a:pt x="0" y="1270000"/>
                    </a:lnTo>
                    <a:close/>
                  </a:path>
                </a:pathLst>
              </a:custGeom>
              <a:solidFill>
                <a:srgbClr val="626197"/>
              </a:solidFill>
            </p:spPr>
          </p:sp>
        </p:grpSp>
      </p:grpSp>
      <p:sp>
        <p:nvSpPr>
          <p:cNvPr id="9" name="TextBox 9"/>
          <p:cNvSpPr txBox="1"/>
          <p:nvPr/>
        </p:nvSpPr>
        <p:spPr>
          <a:xfrm>
            <a:off x="2855958" y="587336"/>
            <a:ext cx="12576083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7000">
                <a:solidFill>
                  <a:srgbClr val="05445E"/>
                </a:solidFill>
                <a:latin typeface="Visby DemiBold Bold"/>
              </a:rPr>
              <a:t>The Numbers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855958" y="1644611"/>
            <a:ext cx="12576083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000" spc="200">
                <a:solidFill>
                  <a:srgbClr val="78BCE7"/>
                </a:solidFill>
                <a:latin typeface="Visby DemiBold Bold"/>
              </a:rPr>
              <a:t>ENCOURAGE V. DISCOURAGE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829800" y="3056411"/>
            <a:ext cx="4320993" cy="2087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99"/>
              </a:lnSpc>
            </a:pPr>
            <a:r>
              <a:rPr lang="en-US" sz="8000" spc="240">
                <a:solidFill>
                  <a:srgbClr val="13355C"/>
                </a:solidFill>
                <a:latin typeface="Visby DemiBold"/>
              </a:rPr>
              <a:t>138</a:t>
            </a:r>
          </a:p>
          <a:p>
            <a:pPr marL="0" lvl="0" indent="0" algn="ctr">
              <a:lnSpc>
                <a:spcPts val="6240"/>
              </a:lnSpc>
              <a:spcBef>
                <a:spcPct val="0"/>
              </a:spcBef>
            </a:pPr>
            <a:r>
              <a:rPr lang="en-US" sz="4800" spc="144">
                <a:solidFill>
                  <a:srgbClr val="13355C"/>
                </a:solidFill>
                <a:latin typeface="Visby DemiBold"/>
              </a:rPr>
              <a:t>Encourages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952225" y="284143"/>
            <a:ext cx="2166012" cy="625436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2128785" y="6385153"/>
            <a:ext cx="6472687" cy="2087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99"/>
              </a:lnSpc>
            </a:pPr>
            <a:r>
              <a:rPr lang="en-US" sz="8000" spc="240">
                <a:solidFill>
                  <a:srgbClr val="13355C"/>
                </a:solidFill>
                <a:latin typeface="Visby DemiBold"/>
              </a:rPr>
              <a:t>471</a:t>
            </a:r>
          </a:p>
          <a:p>
            <a:pPr marL="0" lvl="0" indent="0" algn="ctr">
              <a:lnSpc>
                <a:spcPts val="6240"/>
              </a:lnSpc>
              <a:spcBef>
                <a:spcPct val="0"/>
              </a:spcBef>
            </a:pPr>
            <a:r>
              <a:rPr lang="en-US" sz="4800" spc="144">
                <a:solidFill>
                  <a:srgbClr val="13355C"/>
                </a:solidFill>
                <a:latin typeface="Visby DemiBold"/>
              </a:rPr>
              <a:t>Discourages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08957" y="-820418"/>
            <a:ext cx="11661741" cy="10999307"/>
            <a:chOff x="0" y="0"/>
            <a:chExt cx="15548987" cy="14665743"/>
          </a:xfrm>
        </p:grpSpPr>
        <p:sp>
          <p:nvSpPr>
            <p:cNvPr id="3" name="TextBox 3"/>
            <p:cNvSpPr txBox="1"/>
            <p:nvPr/>
          </p:nvSpPr>
          <p:spPr>
            <a:xfrm>
              <a:off x="12669405" y="11916760"/>
              <a:ext cx="2879582" cy="27489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396"/>
                </a:lnSpc>
              </a:pPr>
              <a:endParaRPr/>
            </a:p>
            <a:p>
              <a:pPr algn="ctr">
                <a:lnSpc>
                  <a:spcPts val="8396"/>
                </a:lnSpc>
              </a:pPr>
              <a:r>
                <a:rPr lang="en-US" sz="5997">
                  <a:solidFill>
                    <a:srgbClr val="FFFFFF"/>
                  </a:solidFill>
                  <a:latin typeface="Arimo"/>
                </a:rPr>
                <a:t>74.3%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3914488" y="-133350"/>
              <a:ext cx="2879582" cy="27489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396"/>
                </a:lnSpc>
              </a:pPr>
              <a:endParaRPr/>
            </a:p>
            <a:p>
              <a:pPr algn="ctr">
                <a:lnSpc>
                  <a:spcPts val="8396"/>
                </a:lnSpc>
              </a:pPr>
              <a:r>
                <a:rPr lang="en-US" sz="5997">
                  <a:solidFill>
                    <a:srgbClr val="FFFFFF"/>
                  </a:solidFill>
                  <a:latin typeface="Arimo"/>
                </a:rPr>
                <a:t>14.3%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4347142"/>
              <a:ext cx="2879582" cy="27489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396"/>
                </a:lnSpc>
              </a:pPr>
              <a:endParaRPr/>
            </a:p>
            <a:p>
              <a:pPr algn="ctr">
                <a:lnSpc>
                  <a:spcPts val="8396"/>
                </a:lnSpc>
              </a:pPr>
              <a:r>
                <a:rPr lang="en-US" sz="5997">
                  <a:solidFill>
                    <a:srgbClr val="FFFFFF"/>
                  </a:solidFill>
                  <a:latin typeface="Arimo"/>
                </a:rPr>
                <a:t>11.4%</a:t>
              </a:r>
            </a:p>
          </p:txBody>
        </p:sp>
        <p:grpSp>
          <p:nvGrpSpPr>
            <p:cNvPr id="6" name="Group 6"/>
            <p:cNvGrpSpPr>
              <a:grpSpLocks noChangeAspect="1"/>
            </p:cNvGrpSpPr>
            <p:nvPr/>
          </p:nvGrpSpPr>
          <p:grpSpPr>
            <a:xfrm>
              <a:off x="3202171" y="2691082"/>
              <a:ext cx="10872362" cy="10872362"/>
              <a:chOff x="0" y="0"/>
              <a:chExt cx="2540000" cy="254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2616" y="0"/>
                <a:ext cx="2642755" cy="2640073"/>
              </a:xfrm>
              <a:custGeom>
                <a:avLst/>
                <a:gdLst/>
                <a:ahLst/>
                <a:cxnLst/>
                <a:rect l="l" t="t" r="r" b="b"/>
                <a:pathLst>
                  <a:path w="2642755" h="2640073">
                    <a:moveTo>
                      <a:pt x="1272616" y="0"/>
                    </a:moveTo>
                    <a:cubicBezTo>
                      <a:pt x="1786875" y="0"/>
                      <a:pt x="2250374" y="310130"/>
                      <a:pt x="2446564" y="785494"/>
                    </a:cubicBezTo>
                    <a:cubicBezTo>
                      <a:pt x="2642754" y="1260859"/>
                      <a:pt x="2532905" y="1807618"/>
                      <a:pt x="2168340" y="2170322"/>
                    </a:cubicBezTo>
                    <a:cubicBezTo>
                      <a:pt x="1803774" y="2533025"/>
                      <a:pt x="1256460" y="2640073"/>
                      <a:pt x="782106" y="2441452"/>
                    </a:cubicBezTo>
                    <a:cubicBezTo>
                      <a:pt x="307752" y="2242831"/>
                      <a:pt x="0" y="1777750"/>
                      <a:pt x="2633" y="1263497"/>
                    </a:cubicBezTo>
                    <a:lnTo>
                      <a:pt x="1272616" y="1270000"/>
                    </a:lnTo>
                    <a:close/>
                  </a:path>
                </a:pathLst>
              </a:custGeom>
              <a:solidFill>
                <a:srgbClr val="78BCE7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-13491" y="429532"/>
                <a:ext cx="1283491" cy="897446"/>
              </a:xfrm>
              <a:custGeom>
                <a:avLst/>
                <a:gdLst/>
                <a:ahLst/>
                <a:cxnLst/>
                <a:rect l="l" t="t" r="r" b="b"/>
                <a:pathLst>
                  <a:path w="1283491" h="897446">
                    <a:moveTo>
                      <a:pt x="14770" y="897446"/>
                    </a:moveTo>
                    <a:cubicBezTo>
                      <a:pt x="0" y="568569"/>
                      <a:pt x="113515" y="246806"/>
                      <a:pt x="331381" y="0"/>
                    </a:cubicBezTo>
                    <a:lnTo>
                      <a:pt x="1283491" y="840468"/>
                    </a:lnTo>
                    <a:close/>
                  </a:path>
                </a:pathLst>
              </a:custGeom>
              <a:solidFill>
                <a:srgbClr val="6B8EC3"/>
              </a:solidFill>
            </p:spPr>
          </p:sp>
          <p:sp>
            <p:nvSpPr>
              <p:cNvPr id="9" name="Freeform 9"/>
              <p:cNvSpPr/>
              <p:nvPr/>
            </p:nvSpPr>
            <p:spPr>
              <a:xfrm>
                <a:off x="277074" y="0"/>
                <a:ext cx="992926" cy="1270000"/>
              </a:xfrm>
              <a:custGeom>
                <a:avLst/>
                <a:gdLst/>
                <a:ahLst/>
                <a:cxnLst/>
                <a:rect l="l" t="t" r="r" b="b"/>
                <a:pathLst>
                  <a:path w="992926" h="1270000">
                    <a:moveTo>
                      <a:pt x="0" y="478168"/>
                    </a:moveTo>
                    <a:cubicBezTo>
                      <a:pt x="240946" y="176031"/>
                      <a:pt x="606351" y="39"/>
                      <a:pt x="992799" y="0"/>
                    </a:cubicBezTo>
                    <a:lnTo>
                      <a:pt x="992926" y="1270000"/>
                    </a:lnTo>
                    <a:close/>
                  </a:path>
                </a:pathLst>
              </a:custGeom>
              <a:solidFill>
                <a:srgbClr val="626197"/>
              </a:solidFill>
            </p:spPr>
          </p:sp>
          <p:sp>
            <p:nvSpPr>
              <p:cNvPr id="10" name="Freeform 10"/>
              <p:cNvSpPr/>
              <p:nvPr/>
            </p:nvSpPr>
            <p:spPr>
              <a:xfrm>
                <a:off x="1270000" y="0"/>
                <a:ext cx="127" cy="127000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270000">
                    <a:moveTo>
                      <a:pt x="0" y="0"/>
                    </a:moveTo>
                    <a:cubicBezTo>
                      <a:pt x="42" y="0"/>
                      <a:pt x="85" y="0"/>
                      <a:pt x="127" y="0"/>
                    </a:cubicBezTo>
                    <a:lnTo>
                      <a:pt x="0" y="1270000"/>
                    </a:lnTo>
                    <a:close/>
                  </a:path>
                </a:pathLst>
              </a:custGeom>
              <a:solidFill>
                <a:srgbClr val="543667"/>
              </a:solidFill>
            </p:spPr>
          </p:sp>
        </p:grpSp>
      </p:grpSp>
      <p:sp>
        <p:nvSpPr>
          <p:cNvPr id="11" name="TextBox 11"/>
          <p:cNvSpPr txBox="1"/>
          <p:nvPr/>
        </p:nvSpPr>
        <p:spPr>
          <a:xfrm rot="-5400000">
            <a:off x="-5266038" y="4610100"/>
            <a:ext cx="12576083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7000">
                <a:solidFill>
                  <a:srgbClr val="05445E"/>
                </a:solidFill>
                <a:latin typeface="Visby DemiBold Bold"/>
              </a:rPr>
              <a:t>The Numbers</a:t>
            </a:r>
          </a:p>
        </p:txBody>
      </p:sp>
      <p:sp>
        <p:nvSpPr>
          <p:cNvPr id="12" name="TextBox 12"/>
          <p:cNvSpPr txBox="1"/>
          <p:nvPr/>
        </p:nvSpPr>
        <p:spPr>
          <a:xfrm rot="-5400000">
            <a:off x="-4437364" y="4838700"/>
            <a:ext cx="12576083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000" spc="200">
                <a:solidFill>
                  <a:srgbClr val="78BCE7"/>
                </a:solidFill>
                <a:latin typeface="Visby DemiBold Bold"/>
              </a:rPr>
              <a:t>TOTAL FUNDING AVAILABLE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866500" y="9258300"/>
            <a:ext cx="2166012" cy="625436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0644668" y="6075249"/>
            <a:ext cx="4964658" cy="2104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54"/>
              </a:lnSpc>
            </a:pPr>
            <a:r>
              <a:rPr lang="en-US" sz="8272" spc="248">
                <a:solidFill>
                  <a:srgbClr val="13355C"/>
                </a:solidFill>
                <a:latin typeface="Visby DemiBold"/>
              </a:rPr>
              <a:t>$26M</a:t>
            </a:r>
          </a:p>
          <a:p>
            <a:pPr marL="0" lvl="0" indent="0" algn="ctr">
              <a:lnSpc>
                <a:spcPts val="6273"/>
              </a:lnSpc>
              <a:spcBef>
                <a:spcPct val="0"/>
              </a:spcBef>
            </a:pPr>
            <a:r>
              <a:rPr lang="en-US" sz="4825" spc="144">
                <a:solidFill>
                  <a:srgbClr val="13355C"/>
                </a:solidFill>
                <a:latin typeface="Visby DemiBold"/>
              </a:rPr>
              <a:t>Venture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775170" y="797893"/>
            <a:ext cx="4964658" cy="2104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54"/>
              </a:lnSpc>
            </a:pPr>
            <a:r>
              <a:rPr lang="en-US" sz="8272" spc="248">
                <a:solidFill>
                  <a:srgbClr val="13355C"/>
                </a:solidFill>
                <a:latin typeface="Visby DemiBold"/>
              </a:rPr>
              <a:t>$5M</a:t>
            </a:r>
          </a:p>
          <a:p>
            <a:pPr marL="0" lvl="0" indent="0" algn="ctr">
              <a:lnSpc>
                <a:spcPts val="6273"/>
              </a:lnSpc>
              <a:spcBef>
                <a:spcPct val="0"/>
              </a:spcBef>
            </a:pPr>
            <a:r>
              <a:rPr lang="en-US" sz="4825" spc="144">
                <a:solidFill>
                  <a:srgbClr val="13355C"/>
                </a:solidFill>
                <a:latin typeface="Visby DemiBold"/>
              </a:rPr>
              <a:t>Capital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155478" y="3584155"/>
            <a:ext cx="4964658" cy="2104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54"/>
              </a:lnSpc>
            </a:pPr>
            <a:r>
              <a:rPr lang="en-US" sz="8272" spc="248">
                <a:solidFill>
                  <a:srgbClr val="13355C"/>
                </a:solidFill>
                <a:latin typeface="Visby DemiBold"/>
              </a:rPr>
              <a:t>$4M</a:t>
            </a:r>
          </a:p>
          <a:p>
            <a:pPr marL="0" lvl="0" indent="0" algn="ctr">
              <a:lnSpc>
                <a:spcPts val="6273"/>
              </a:lnSpc>
              <a:spcBef>
                <a:spcPct val="0"/>
              </a:spcBef>
            </a:pPr>
            <a:r>
              <a:rPr lang="en-US" sz="4825" spc="144">
                <a:solidFill>
                  <a:srgbClr val="13355C"/>
                </a:solidFill>
                <a:latin typeface="Visby DemiBold"/>
              </a:rPr>
              <a:t>Industry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6032" t="18375" r="1291" b="323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550517" y="8947746"/>
            <a:ext cx="3429374" cy="990232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467761" y="2279440"/>
            <a:ext cx="14417420" cy="1340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559"/>
              </a:lnSpc>
            </a:pPr>
            <a:r>
              <a:rPr lang="en-US" sz="8799">
                <a:solidFill>
                  <a:srgbClr val="78BCE7"/>
                </a:solidFill>
                <a:latin typeface="Visby DemiBold"/>
              </a:rPr>
              <a:t>TECHNICAL REQUIREMENTS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467761" y="4243706"/>
            <a:ext cx="13874495" cy="1765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61"/>
              </a:lnSpc>
            </a:pPr>
            <a:r>
              <a:rPr lang="en-US" sz="5884" spc="294">
                <a:solidFill>
                  <a:srgbClr val="FFFFFF"/>
                </a:solidFill>
                <a:latin typeface="Visby DemiBold Bold"/>
              </a:rPr>
              <a:t>DON'T GET KNOCKED OUT BY A MISTAKE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467761" y="6352436"/>
            <a:ext cx="13444831" cy="1169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80"/>
              </a:lnSpc>
            </a:pPr>
            <a:r>
              <a:rPr lang="en-US" sz="3600" spc="107">
                <a:solidFill>
                  <a:srgbClr val="78BCE7"/>
                </a:solidFill>
                <a:latin typeface="Visby DemiBold"/>
              </a:rPr>
              <a:t>Read the Notice of Funding Opportunity thoroughly and don't wait until the last minute to submit.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BC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1" b="121"/>
          <a:stretch>
            <a:fillRect/>
          </a:stretch>
        </p:blipFill>
        <p:spPr>
          <a:xfrm rot="-5400000">
            <a:off x="-332829" y="6095861"/>
            <a:ext cx="4252824" cy="425282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121" b="121"/>
          <a:stretch>
            <a:fillRect/>
          </a:stretch>
        </p:blipFill>
        <p:spPr>
          <a:xfrm rot="5400000">
            <a:off x="15837995" y="-345572"/>
            <a:ext cx="2823558" cy="282355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248927" y="9258300"/>
            <a:ext cx="2809492" cy="811241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1285875" y="6059498"/>
            <a:ext cx="3525022" cy="2066664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6" name="AutoShape 6"/>
          <p:cNvSpPr/>
          <p:nvPr/>
        </p:nvSpPr>
        <p:spPr>
          <a:xfrm>
            <a:off x="4192740" y="5442330"/>
            <a:ext cx="3525022" cy="2066664"/>
          </a:xfrm>
          <a:prstGeom prst="rect">
            <a:avLst/>
          </a:prstGeom>
          <a:solidFill>
            <a:srgbClr val="FFFFFF">
              <a:alpha val="49803"/>
            </a:srgbClr>
          </a:solidFill>
        </p:spPr>
      </p:sp>
      <p:grpSp>
        <p:nvGrpSpPr>
          <p:cNvPr id="7" name="Group 7"/>
          <p:cNvGrpSpPr/>
          <p:nvPr/>
        </p:nvGrpSpPr>
        <p:grpSpPr>
          <a:xfrm rot="-10800000">
            <a:off x="4192740" y="7508995"/>
            <a:ext cx="618157" cy="617168"/>
            <a:chOff x="0" y="0"/>
            <a:chExt cx="6350000" cy="633984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3355C">
                <a:alpha val="49803"/>
              </a:srgbClr>
            </a:solidFill>
          </p:spPr>
        </p:sp>
      </p:grpSp>
      <p:sp>
        <p:nvSpPr>
          <p:cNvPr id="9" name="AutoShape 9"/>
          <p:cNvSpPr/>
          <p:nvPr/>
        </p:nvSpPr>
        <p:spPr>
          <a:xfrm>
            <a:off x="7099605" y="4825162"/>
            <a:ext cx="3525022" cy="2066664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0" name="AutoShape 10"/>
          <p:cNvSpPr/>
          <p:nvPr/>
        </p:nvSpPr>
        <p:spPr>
          <a:xfrm>
            <a:off x="10006470" y="4207994"/>
            <a:ext cx="3525022" cy="2066664"/>
          </a:xfrm>
          <a:prstGeom prst="rect">
            <a:avLst/>
          </a:prstGeom>
          <a:solidFill>
            <a:srgbClr val="FFFFFF">
              <a:alpha val="49803"/>
            </a:srgbClr>
          </a:solidFill>
        </p:spPr>
      </p:sp>
      <p:grpSp>
        <p:nvGrpSpPr>
          <p:cNvPr id="11" name="Group 11"/>
          <p:cNvGrpSpPr/>
          <p:nvPr/>
        </p:nvGrpSpPr>
        <p:grpSpPr>
          <a:xfrm rot="-10800000">
            <a:off x="10006470" y="6274658"/>
            <a:ext cx="618157" cy="617168"/>
            <a:chOff x="0" y="0"/>
            <a:chExt cx="6350000" cy="633984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3355C">
                <a:alpha val="49803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 rot="-10800000">
            <a:off x="7099605" y="6891827"/>
            <a:ext cx="618157" cy="617168"/>
            <a:chOff x="0" y="0"/>
            <a:chExt cx="6350000" cy="633984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3355C">
                <a:alpha val="49803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 rot="-8100000">
            <a:off x="15003289" y="3584341"/>
            <a:ext cx="2082968" cy="2079635"/>
            <a:chOff x="0" y="0"/>
            <a:chExt cx="6350000" cy="633984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7" name="AutoShape 17"/>
          <p:cNvSpPr/>
          <p:nvPr/>
        </p:nvSpPr>
        <p:spPr>
          <a:xfrm>
            <a:off x="12907609" y="3590826"/>
            <a:ext cx="3525022" cy="2066664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18" name="Group 18"/>
          <p:cNvGrpSpPr/>
          <p:nvPr/>
        </p:nvGrpSpPr>
        <p:grpSpPr>
          <a:xfrm rot="-10800000">
            <a:off x="12907609" y="5657490"/>
            <a:ext cx="618157" cy="617168"/>
            <a:chOff x="0" y="0"/>
            <a:chExt cx="6350000" cy="633984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3355C">
                <a:alpha val="49803"/>
              </a:srgbClr>
            </a:solidFill>
          </p:spPr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576941" y="3476164"/>
            <a:ext cx="1002983" cy="1425198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583694" y="432435"/>
            <a:ext cx="8273780" cy="1087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98"/>
              </a:lnSpc>
            </a:pPr>
            <a:r>
              <a:rPr lang="en-US" sz="6427">
                <a:solidFill>
                  <a:srgbClr val="13355C"/>
                </a:solidFill>
                <a:latin typeface="Visby DemiBold"/>
              </a:rPr>
              <a:t>Application Systems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77825" y="1722987"/>
            <a:ext cx="13256012" cy="701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4"/>
              </a:lnSpc>
            </a:pPr>
            <a:r>
              <a:rPr lang="en-US" sz="4203">
                <a:solidFill>
                  <a:srgbClr val="13355C"/>
                </a:solidFill>
                <a:latin typeface="Open Sans"/>
              </a:rPr>
              <a:t>All of these are necessary to apply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283568" y="6608233"/>
            <a:ext cx="907784" cy="864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spc="250">
                <a:solidFill>
                  <a:srgbClr val="13355C"/>
                </a:solidFill>
                <a:latin typeface="Aileron Regular Bold"/>
              </a:rPr>
              <a:t>1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793583" y="4569579"/>
            <a:ext cx="1887754" cy="10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spc="160">
                <a:solidFill>
                  <a:srgbClr val="13355C"/>
                </a:solidFill>
                <a:latin typeface="Open Sans Bold"/>
              </a:rPr>
              <a:t>DUNS Number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810897" y="4441765"/>
            <a:ext cx="1887754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spc="160">
                <a:solidFill>
                  <a:srgbClr val="13355C"/>
                </a:solidFill>
                <a:latin typeface="Open Sans Bold"/>
              </a:rPr>
              <a:t>EIN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717762" y="3892825"/>
            <a:ext cx="1887754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spc="160">
                <a:solidFill>
                  <a:srgbClr val="13355C"/>
                </a:solidFill>
                <a:latin typeface="Open Sans Bold"/>
              </a:rPr>
              <a:t>SAM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291724" y="3203037"/>
            <a:ext cx="2648738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spc="160">
                <a:solidFill>
                  <a:srgbClr val="13355C"/>
                </a:solidFill>
                <a:latin typeface="Open Sans Bold"/>
              </a:rPr>
              <a:t>Grants.gov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3611943" y="2668486"/>
            <a:ext cx="1887754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spc="160">
                <a:solidFill>
                  <a:srgbClr val="13355C"/>
                </a:solidFill>
                <a:latin typeface="Open Sans Bold"/>
              </a:rPr>
              <a:t>AOR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5300882" y="5991065"/>
            <a:ext cx="907784" cy="864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spc="250">
                <a:solidFill>
                  <a:srgbClr val="13355C"/>
                </a:solidFill>
                <a:latin typeface="Aileron Regular Bold"/>
              </a:rPr>
              <a:t>2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1057934" y="4756729"/>
            <a:ext cx="907784" cy="864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spc="250">
                <a:solidFill>
                  <a:srgbClr val="13355C"/>
                </a:solidFill>
                <a:latin typeface="Aileron Regular Bold"/>
              </a:rPr>
              <a:t>4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8207747" y="5373897"/>
            <a:ext cx="907784" cy="864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spc="250">
                <a:solidFill>
                  <a:srgbClr val="13355C"/>
                </a:solidFill>
                <a:latin typeface="Aileron Regular Bold"/>
              </a:rPr>
              <a:t>3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4216228" y="4139561"/>
            <a:ext cx="907784" cy="864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spc="250">
                <a:solidFill>
                  <a:srgbClr val="13355C"/>
                </a:solidFill>
                <a:latin typeface="Aileron Regular Bold"/>
              </a:rPr>
              <a:t>5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1355</TotalTime>
  <Words>841</Words>
  <Application>Microsoft Office PowerPoint</Application>
  <PresentationFormat>Custom</PresentationFormat>
  <Paragraphs>168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2" baseType="lpstr">
      <vt:lpstr>Visby DemiBold Bold</vt:lpstr>
      <vt:lpstr>Arimo</vt:lpstr>
      <vt:lpstr>Open Sans Light Bold</vt:lpstr>
      <vt:lpstr>Open Sans Bold</vt:lpstr>
      <vt:lpstr>Visby DemiBold</vt:lpstr>
      <vt:lpstr>Raleway Bold</vt:lpstr>
      <vt:lpstr>Aileron Regular Bold</vt:lpstr>
      <vt:lpstr>Open Sans Light</vt:lpstr>
      <vt:lpstr>Open Sans</vt:lpstr>
      <vt:lpstr>Raleway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B2S Full Application Webinar</dc:title>
  <cp:lastModifiedBy>Cox, Lindsey ((Federal)</cp:lastModifiedBy>
  <cp:revision>11</cp:revision>
  <dcterms:created xsi:type="dcterms:W3CDTF">2006-08-16T00:00:00Z</dcterms:created>
  <dcterms:modified xsi:type="dcterms:W3CDTF">2020-05-04T16:11:06Z</dcterms:modified>
  <dc:identifier>DAD61RTGeVM</dc:identifier>
</cp:coreProperties>
</file>