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84" r:id="rId2"/>
  </p:sldMasterIdLst>
  <p:notesMasterIdLst>
    <p:notesMasterId r:id="rId19"/>
  </p:notesMasterIdLst>
  <p:handoutMasterIdLst>
    <p:handoutMasterId r:id="rId20"/>
  </p:handoutMasterIdLst>
  <p:sldIdLst>
    <p:sldId id="374" r:id="rId3"/>
    <p:sldId id="431" r:id="rId4"/>
    <p:sldId id="428" r:id="rId5"/>
    <p:sldId id="437" r:id="rId6"/>
    <p:sldId id="433" r:id="rId7"/>
    <p:sldId id="434" r:id="rId8"/>
    <p:sldId id="426" r:id="rId9"/>
    <p:sldId id="415" r:id="rId10"/>
    <p:sldId id="417" r:id="rId11"/>
    <p:sldId id="418" r:id="rId12"/>
    <p:sldId id="436" r:id="rId13"/>
    <p:sldId id="412" r:id="rId14"/>
    <p:sldId id="422" r:id="rId15"/>
    <p:sldId id="423" r:id="rId16"/>
    <p:sldId id="435" r:id="rId17"/>
    <p:sldId id="425" r:id="rId18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Jen Marthia" initials="" lastIdx="1" clrIdx="0"/>
  <p:cmAuthor id="1" name="GMcardle" initials="GM" lastIdx="4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E4B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674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commentAuthors" Target="commentAuthor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737"/>
          </a:xfrm>
          <a:prstGeom prst="rect">
            <a:avLst/>
          </a:prstGeom>
        </p:spPr>
        <p:txBody>
          <a:bodyPr vert="horz" lIns="94668" tIns="47334" rIns="94668" bIns="47334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4737"/>
          </a:xfrm>
          <a:prstGeom prst="rect">
            <a:avLst/>
          </a:prstGeom>
        </p:spPr>
        <p:txBody>
          <a:bodyPr vert="horz" lIns="94668" tIns="47334" rIns="94668" bIns="47334" rtlCol="0"/>
          <a:lstStyle>
            <a:lvl1pPr algn="r">
              <a:defRPr sz="1200"/>
            </a:lvl1pPr>
          </a:lstStyle>
          <a:p>
            <a:fld id="{700EBAF3-0EEF-488E-BF46-140C47A12700}" type="datetimeFigureOut">
              <a:rPr lang="en-US" smtClean="0"/>
              <a:pPr/>
              <a:t>6/29/2017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30003"/>
            <a:ext cx="3037840" cy="464737"/>
          </a:xfrm>
          <a:prstGeom prst="rect">
            <a:avLst/>
          </a:prstGeom>
        </p:spPr>
        <p:txBody>
          <a:bodyPr vert="horz" lIns="94668" tIns="47334" rIns="94668" bIns="47334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30003"/>
            <a:ext cx="3037840" cy="464737"/>
          </a:xfrm>
          <a:prstGeom prst="rect">
            <a:avLst/>
          </a:prstGeom>
        </p:spPr>
        <p:txBody>
          <a:bodyPr vert="horz" lIns="94668" tIns="47334" rIns="94668" bIns="47334" rtlCol="0" anchor="b"/>
          <a:lstStyle>
            <a:lvl1pPr algn="r">
              <a:defRPr sz="1200"/>
            </a:lvl1pPr>
          </a:lstStyle>
          <a:p>
            <a:fld id="{3E0DD2F7-0604-4859-9BC0-57C4193DFF8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373779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4668" tIns="47334" rIns="94668" bIns="47334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4668" tIns="47334" rIns="94668" bIns="47334" rtlCol="0"/>
          <a:lstStyle>
            <a:lvl1pPr algn="r">
              <a:defRPr sz="1200"/>
            </a:lvl1pPr>
          </a:lstStyle>
          <a:p>
            <a:fld id="{628B9843-A2B7-4D5C-ADDC-ECFAFF7D4A75}" type="datetimeFigureOut">
              <a:rPr lang="en-US" smtClean="0"/>
              <a:pPr/>
              <a:t>6/29/2017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668" tIns="47334" rIns="94668" bIns="47334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4668" tIns="47334" rIns="94668" bIns="47334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4668" tIns="47334" rIns="94668" bIns="47334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4668" tIns="47334" rIns="94668" bIns="47334" rtlCol="0" anchor="b"/>
          <a:lstStyle>
            <a:lvl1pPr algn="r">
              <a:defRPr sz="1200"/>
            </a:lvl1pPr>
          </a:lstStyle>
          <a:p>
            <a:fld id="{21DE1E34-A0D3-498D-802A-F2FC65B4372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43241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686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b="1" dirty="0">
              <a:latin typeface="Arial Narrow" pitchFamily="-105" charset="0"/>
              <a:ea typeface="ＭＳ Ｐゴシック" pitchFamily="-105" charset="-128"/>
              <a:cs typeface="ＭＳ Ｐゴシック" pitchFamily="-105" charset="-128"/>
            </a:endParaRPr>
          </a:p>
        </p:txBody>
      </p:sp>
      <p:sp>
        <p:nvSpPr>
          <p:cNvPr id="3686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9C68BE90-B58E-8D45-9FEB-D7CF46C2C354}" type="slidenum">
              <a:rPr lang="en-US">
                <a:solidFill>
                  <a:prstClr val="black"/>
                </a:solidFill>
              </a:rPr>
              <a:pPr/>
              <a:t>1</a:t>
            </a:fld>
            <a:endParaRPr lang="en-US" dirty="0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aseline="0" dirty="0" smtClean="0"/>
              <a:t>The </a:t>
            </a:r>
            <a:r>
              <a:rPr lang="en-US" baseline="0" dirty="0" smtClean="0"/>
              <a:t>ACC-specific criteria shown here are also listed in the NOFA in Section E.2 a (page 30).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DE1E34-A0D3-498D-802A-F2FC65B43729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950186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DE1E34-A0D3-498D-802A-F2FC65B43729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521209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aseline="0" dirty="0" smtClean="0"/>
              <a:t>Staff </a:t>
            </a:r>
            <a:r>
              <a:rPr lang="en-US" baseline="0" dirty="0" smtClean="0"/>
              <a:t>are listed for each of EDA’s Six Regional Offices. To find out which EDA Regional Office serves your state, follow the link on this screen at www.eda.gov/contact.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DE1E34-A0D3-498D-802A-F2FC65B43729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901904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An example of</a:t>
            </a:r>
            <a:r>
              <a:rPr lang="en-US" baseline="0" dirty="0" smtClean="0"/>
              <a:t> a project EDA funded last year to assist coal communities, which focuses on new uses of coal by-products for advanced manufacturing is featured here.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DE1E34-A0D3-498D-802A-F2FC65B43729}" type="slidenum">
              <a:rPr lang="en-US" smtClean="0"/>
              <a:pPr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062373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Here is a second </a:t>
            </a:r>
            <a:r>
              <a:rPr lang="en-US" dirty="0" smtClean="0"/>
              <a:t>example from 2016, where the</a:t>
            </a:r>
            <a:r>
              <a:rPr lang="en-US" baseline="0" dirty="0" smtClean="0"/>
              <a:t> recipient project </a:t>
            </a:r>
            <a:r>
              <a:rPr lang="en-US" dirty="0" smtClean="0"/>
              <a:t>is </a:t>
            </a:r>
            <a:r>
              <a:rPr lang="en-US" dirty="0" smtClean="0"/>
              <a:t>pursuing economic</a:t>
            </a:r>
            <a:r>
              <a:rPr lang="en-US" baseline="0" dirty="0" smtClean="0"/>
              <a:t> diversification </a:t>
            </a:r>
            <a:r>
              <a:rPr lang="en-US" baseline="0" dirty="0" smtClean="0"/>
              <a:t>in coal community. This project </a:t>
            </a:r>
            <a:r>
              <a:rPr lang="en-US" baseline="0" dirty="0" smtClean="0"/>
              <a:t>is designed to add new career pathways and jobs to the region in the healthcare sector, and as well as bring a needed service to this community.</a:t>
            </a:r>
          </a:p>
          <a:p>
            <a:endParaRPr lang="en-US" baseline="0" dirty="0" smtClean="0"/>
          </a:p>
          <a:p>
            <a:r>
              <a:rPr lang="en-US" baseline="0" dirty="0" smtClean="0"/>
              <a:t>We look forward to receiving more proposals for innovative economic development projects to support America’s coal communities.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DE1E34-A0D3-498D-802A-F2FC65B43729}" type="slidenum">
              <a:rPr lang="en-US" smtClean="0"/>
              <a:pPr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435301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Finally, here is a quick list of</a:t>
            </a:r>
            <a:r>
              <a:rPr lang="en-US" baseline="0" dirty="0" smtClean="0"/>
              <a:t> links where you can find key resources to help you prepare your applications.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DE1E34-A0D3-498D-802A-F2FC65B43729}" type="slidenum">
              <a:rPr lang="en-US" smtClean="0"/>
              <a:pPr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171317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DE1E34-A0D3-498D-802A-F2FC65B43729}" type="slidenum">
              <a:rPr lang="en-US" smtClean="0"/>
              <a:pPr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738734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DE1E34-A0D3-498D-802A-F2FC65B43729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455733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DE1E34-A0D3-498D-802A-F2FC65B43729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086913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DE1E34-A0D3-498D-802A-F2FC65B43729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997256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DE1E34-A0D3-498D-802A-F2FC65B43729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711270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DE1E34-A0D3-498D-802A-F2FC65B43729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991640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See Section A.3. b of the 2017 NOFA (pp</a:t>
            </a:r>
            <a:r>
              <a:rPr lang="en-US" baseline="0" dirty="0" smtClean="0"/>
              <a:t> 8-10)</a:t>
            </a:r>
            <a:r>
              <a:rPr lang="en-US" dirty="0" smtClean="0"/>
              <a:t> for more information about the</a:t>
            </a:r>
            <a:r>
              <a:rPr lang="en-US" baseline="0" dirty="0" smtClean="0"/>
              <a:t> </a:t>
            </a:r>
            <a:r>
              <a:rPr lang="en-US" dirty="0" smtClean="0"/>
              <a:t>priorities and funding principles that ACC projects should respond to</a:t>
            </a:r>
            <a:r>
              <a:rPr lang="en-US" baseline="0" dirty="0" smtClean="0"/>
              <a:t>, as well as the kinds of projects that can be eligible for ACC funding</a:t>
            </a:r>
            <a:r>
              <a:rPr lang="en-US" dirty="0" smtClean="0"/>
              <a:t>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DE1E34-A0D3-498D-802A-F2FC65B43729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270855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DE1E34-A0D3-498D-802A-F2FC65B43729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63365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aseline="0" dirty="0" smtClean="0"/>
              <a:t>More </a:t>
            </a:r>
            <a:r>
              <a:rPr lang="en-US" baseline="0" dirty="0" smtClean="0"/>
              <a:t>information about the factors listed here can be found in Sections A (investment priorities and goals), C (eligibility of applicant and area) of the NOFA, and are referenced again in section E, with the criteria for proposal review.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DE1E34-A0D3-498D-802A-F2FC65B43729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07304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2"/>
            <a:ext cx="9180577" cy="9945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76200"/>
            <a:ext cx="8991600" cy="609600"/>
          </a:xfrm>
        </p:spPr>
        <p:txBody>
          <a:bodyPr>
            <a:normAutofit/>
          </a:bodyPr>
          <a:lstStyle>
            <a:lvl1pPr algn="l">
              <a:defRPr sz="2800" b="1" cap="all" baseline="0">
                <a:solidFill>
                  <a:schemeClr val="bg1"/>
                </a:solidFill>
                <a:latin typeface="+mj-lt"/>
                <a:cs typeface="Times New Roman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4"/>
            <a:ext cx="8229600" cy="4983163"/>
          </a:xfrm>
        </p:spPr>
        <p:txBody>
          <a:bodyPr/>
          <a:lstStyle>
            <a:lvl1pPr marL="342900" indent="-342900">
              <a:buClr>
                <a:srgbClr val="1E4B80"/>
              </a:buClr>
              <a:buFont typeface="Wingdings" charset="2"/>
              <a:buChar char="§"/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350B18-9CB1-4EE9-A253-7C0F13D5A395}" type="datetime1">
              <a:rPr lang="en-US" smtClean="0"/>
              <a:pPr/>
              <a:t>6/29/2017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FD24C-ECD9-4A05-8F46-80D33D5B8CC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692970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2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87D41-309E-4D70-BA42-E9F288CD43E7}" type="datetime1">
              <a:rPr lang="en-US" smtClean="0"/>
              <a:pPr/>
              <a:t>6/29/2017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FD24C-ECD9-4A05-8F46-80D33D5B8CC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93383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EDD573A-EFD3-F045-8A3F-F377AE2C988E}" type="datetime1">
              <a:rPr lang="en-US"/>
              <a:pPr/>
              <a:t>6/29/2017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  <a:cs typeface="+mn-cs"/>
              </a:defRPr>
            </a:lvl1pPr>
          </a:lstStyle>
          <a:p>
            <a:pPr defTabSz="457200">
              <a:defRPr/>
            </a:pP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6719BE5-60B2-4040-BB7C-0595B815A65A}" type="slidenum">
              <a:rPr lang="en-US">
                <a:solidFill>
                  <a:prstClr val="white"/>
                </a:solidFill>
              </a:rPr>
              <a:pPr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4667033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64610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778FDEB-642D-0148-B977-281C4FB2442E}" type="datetime1">
              <a:rPr lang="en-US"/>
              <a:pPr/>
              <a:t>6/29/2017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  <a:cs typeface="+mn-cs"/>
              </a:defRPr>
            </a:lvl1pPr>
          </a:lstStyle>
          <a:p>
            <a:pPr defTabSz="457200">
              <a:defRPr/>
            </a:pP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43176F9-0F33-F443-8DD0-98ABDA67A0E4}" type="slidenum">
              <a:rPr lang="en-US">
                <a:solidFill>
                  <a:prstClr val="white"/>
                </a:solidFill>
              </a:rPr>
              <a:pPr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875205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7C559B8-42A7-EC43-82E5-C5E011CCB8DA}" type="datetime1">
              <a:rPr lang="en-US"/>
              <a:pPr/>
              <a:t>6/29/2017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  <a:cs typeface="+mn-cs"/>
              </a:defRPr>
            </a:lvl1pPr>
          </a:lstStyle>
          <a:p>
            <a:pPr defTabSz="457200">
              <a:defRPr/>
            </a:pP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5766E0F-F3AB-5746-8E68-83DBE0309EFE}" type="slidenum">
              <a:rPr lang="en-US">
                <a:solidFill>
                  <a:prstClr val="white"/>
                </a:solidFill>
              </a:rPr>
              <a:pPr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1962312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64610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5AC1E07-D33C-D742-8126-180501A5A03F}" type="datetime1">
              <a:rPr lang="en-US"/>
              <a:pPr/>
              <a:t>6/29/2017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  <a:cs typeface="+mn-cs"/>
              </a:defRPr>
            </a:lvl1pPr>
          </a:lstStyle>
          <a:p>
            <a:pPr defTabSz="457200">
              <a:defRPr/>
            </a:pP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D648601-B5BD-4044-A277-33B78B8CD3DF}" type="slidenum">
              <a:rPr lang="en-US">
                <a:solidFill>
                  <a:prstClr val="white"/>
                </a:solidFill>
              </a:rPr>
              <a:pPr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0378930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64610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DD9BD19-26A9-3C43-AE1A-42AF6CF8EDDA}" type="datetime1">
              <a:rPr lang="en-US"/>
              <a:pPr/>
              <a:t>6/29/2017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  <a:cs typeface="+mn-cs"/>
              </a:defRPr>
            </a:lvl1pPr>
          </a:lstStyle>
          <a:p>
            <a:pPr defTabSz="457200">
              <a:defRPr/>
            </a:pP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1D9182A-E40E-CA4B-A33B-14B8E05A67E5}" type="slidenum">
              <a:rPr lang="en-US">
                <a:solidFill>
                  <a:prstClr val="white"/>
                </a:solidFill>
              </a:rPr>
              <a:pPr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878451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64610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F56FD90-5F86-C740-838C-D3F8B273F246}" type="datetime1">
              <a:rPr lang="en-US"/>
              <a:pPr/>
              <a:t>6/29/2017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  <a:cs typeface="+mn-cs"/>
              </a:defRPr>
            </a:lvl1pPr>
          </a:lstStyle>
          <a:p>
            <a:pPr defTabSz="457200">
              <a:defRPr/>
            </a:pP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F3C879E-4AF0-F44E-8F5B-26E6C55DCCC0}" type="slidenum">
              <a:rPr lang="en-US">
                <a:solidFill>
                  <a:prstClr val="white"/>
                </a:solidFill>
              </a:rPr>
              <a:pPr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209258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4C6192D-A057-F747-8D11-23EA11F631EF}" type="datetime1">
              <a:rPr lang="en-US"/>
              <a:pPr/>
              <a:t>6/29/2017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  <a:cs typeface="+mn-cs"/>
              </a:defRPr>
            </a:lvl1pPr>
          </a:lstStyle>
          <a:p>
            <a:pPr defTabSz="457200">
              <a:defRPr/>
            </a:pP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A861E17-A62F-8D43-B1BA-8E1A14925F27}" type="slidenum">
              <a:rPr lang="en-US">
                <a:solidFill>
                  <a:prstClr val="white"/>
                </a:solidFill>
              </a:rPr>
              <a:pPr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475971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8A725DE-CB1C-A747-BFF3-D7372253CCFD}" type="datetime1">
              <a:rPr lang="en-US"/>
              <a:pPr/>
              <a:t>6/29/2017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  <a:cs typeface="+mn-cs"/>
              </a:defRPr>
            </a:lvl1pPr>
          </a:lstStyle>
          <a:p>
            <a:pPr defTabSz="457200">
              <a:defRPr/>
            </a:pP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827B35D-18F4-B74C-A3C3-E4C69C351986}" type="slidenum">
              <a:rPr lang="en-US">
                <a:solidFill>
                  <a:prstClr val="white"/>
                </a:solidFill>
              </a:rPr>
              <a:pPr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1804942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8DFD8BF-0F3D-F949-81D1-DA1897A34DE6}" type="datetime1">
              <a:rPr lang="en-US"/>
              <a:pPr/>
              <a:t>6/29/2017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  <a:cs typeface="+mn-cs"/>
              </a:defRPr>
            </a:lvl1pPr>
          </a:lstStyle>
          <a:p>
            <a:pPr defTabSz="457200">
              <a:defRPr/>
            </a:pP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572845E-A2FB-6246-BB86-AC87237A6DC3}" type="slidenum">
              <a:rPr lang="en-US">
                <a:solidFill>
                  <a:prstClr val="white"/>
                </a:solidFill>
              </a:rPr>
              <a:pPr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967011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7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8D68E6-9FC4-4EFB-B735-1D761A2BADD2}" type="datetime1">
              <a:rPr lang="en-US" smtClean="0"/>
              <a:pPr/>
              <a:t>6/29/2017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FD24C-ECD9-4A05-8F46-80D33D5B8CC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100085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64610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FB16A0E-207B-B546-AE68-8850858FCD59}" type="datetime1">
              <a:rPr lang="en-US"/>
              <a:pPr/>
              <a:t>6/29/2017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  <a:cs typeface="+mn-cs"/>
              </a:defRPr>
            </a:lvl1pPr>
          </a:lstStyle>
          <a:p>
            <a:pPr defTabSz="457200">
              <a:defRPr/>
            </a:pP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D964AEE-A04E-D749-9DC6-4C3E00FFD984}" type="slidenum">
              <a:rPr lang="en-US">
                <a:solidFill>
                  <a:prstClr val="white"/>
                </a:solidFill>
              </a:rPr>
              <a:pPr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381490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9A6C740-30AA-9447-BC76-DF6B332079F2}" type="datetime1">
              <a:rPr lang="en-US"/>
              <a:pPr/>
              <a:t>6/29/2017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  <a:cs typeface="+mn-cs"/>
              </a:defRPr>
            </a:lvl1pPr>
          </a:lstStyle>
          <a:p>
            <a:pPr defTabSz="457200">
              <a:defRPr/>
            </a:pP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542E59C-35D8-E949-9CAA-8139C58E4A75}" type="slidenum">
              <a:rPr lang="en-US">
                <a:solidFill>
                  <a:prstClr val="white"/>
                </a:solidFill>
              </a:rPr>
              <a:pPr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92472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4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4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ECEAE-DFDD-4CC5-9F48-AC87B38A6639}" type="datetime1">
              <a:rPr lang="en-US" smtClean="0"/>
              <a:pPr/>
              <a:t>6/29/2017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FD24C-ECD9-4A05-8F46-80D33D5B8CC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16057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3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3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0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0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B771FC-92C5-473D-BFE4-75EBA425B693}" type="datetime1">
              <a:rPr lang="en-US" smtClean="0"/>
              <a:pPr/>
              <a:t>6/29/2017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FD24C-ECD9-4A05-8F46-80D33D5B8CC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44574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32E1DE-AE53-4936-BD46-0DF7C69FEBCA}" type="datetime1">
              <a:rPr lang="en-US" smtClean="0"/>
              <a:pPr/>
              <a:t>6/29/2017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FD24C-ECD9-4A05-8F46-80D33D5B8CC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01310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97B2EC-6E80-4FD6-B893-3B55782D207D}" type="datetime1">
              <a:rPr lang="en-US" smtClean="0"/>
              <a:pPr/>
              <a:t>6/29/2017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FD24C-ECD9-4A05-8F46-80D33D5B8CC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27493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5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4" y="273054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5" y="1435104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5A4A5E-B533-4209-909B-4BCCA77A46D3}" type="datetime1">
              <a:rPr lang="en-US" smtClean="0"/>
              <a:pPr/>
              <a:t>6/29/2017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FD24C-ECD9-4A05-8F46-80D33D5B8CC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30019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24F23-7CF2-4CB2-8F72-D3E06594C901}" type="datetime1">
              <a:rPr lang="en-US" smtClean="0"/>
              <a:pPr/>
              <a:t>6/29/2017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FD24C-ECD9-4A05-8F46-80D33D5B8CC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12906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F21094-8455-4A9E-A56D-F5698FAE6DCB}" type="datetime1">
              <a:rPr lang="en-US" smtClean="0"/>
              <a:pPr/>
              <a:t>6/29/2017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FD24C-ECD9-4A05-8F46-80D33D5B8CC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91342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13.xml"/><Relationship Id="rId7" Type="http://schemas.openxmlformats.org/officeDocument/2006/relationships/slideLayout" Target="../slideLayouts/slideLayout17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1.xml"/><Relationship Id="rId6" Type="http://schemas.openxmlformats.org/officeDocument/2006/relationships/slideLayout" Target="../slideLayouts/slideLayout16.xml"/><Relationship Id="rId11" Type="http://schemas.openxmlformats.org/officeDocument/2006/relationships/slideLayout" Target="../slideLayouts/slideLayout21.xml"/><Relationship Id="rId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20.xml"/><Relationship Id="rId4" Type="http://schemas.openxmlformats.org/officeDocument/2006/relationships/slideLayout" Target="../slideLayouts/slideLayout14.xml"/><Relationship Id="rId9" Type="http://schemas.openxmlformats.org/officeDocument/2006/relationships/slideLayout" Target="../slideLayouts/slideLayout1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4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4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FE6D02-D9B6-4DC5-AC73-2360D906C282}" type="datetime1">
              <a:rPr lang="en-US" smtClean="0"/>
              <a:pPr/>
              <a:t>6/29/2017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4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4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4FD24C-ECD9-4A05-8F46-80D33D5B8CC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22010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6" descr="EDA Blue Interior Page_lc1.jpg"/>
          <p:cNvPicPr>
            <a:picLocks noChangeAspect="1"/>
          </p:cNvPicPr>
          <p:nvPr/>
        </p:nvPicPr>
        <p:blipFill>
          <a:blip r:embed="rId13" cstate="email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800">
                <a:solidFill>
                  <a:srgbClr val="FFFFFF"/>
                </a:solidFill>
                <a:latin typeface="Georgia" pitchFamily="-105" charset="0"/>
              </a:defRPr>
            </a:lvl1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</a:pPr>
            <a:fld id="{D2D4B072-FB00-4D40-9E96-82F938C2081B}" type="datetime1">
              <a:rPr lang="en-US"/>
              <a:pPr defTabSz="457200" fontAlgn="base">
                <a:spcBef>
                  <a:spcPct val="0"/>
                </a:spcBef>
                <a:spcAft>
                  <a:spcPct val="0"/>
                </a:spcAft>
              </a:pPr>
              <a:t>6/29/2017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chemeClr val="bg1"/>
                </a:solidFill>
                <a:latin typeface="Georgia" pitchFamily="-105" charset="0"/>
              </a:defRPr>
            </a:lvl1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</a:pPr>
            <a:fld id="{90F5DB8F-D35A-C449-ABCC-47A4E768F872}" type="slidenum">
              <a:rPr lang="en-US">
                <a:solidFill>
                  <a:prstClr val="white"/>
                </a:solidFill>
              </a:rPr>
              <a:pPr defTabSz="457200"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43028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iming>
    <p:tnLst>
      <p:par>
        <p:cTn id="1" dur="indefinite" restart="never" nodeType="tmRoot"/>
      </p:par>
    </p:tnLst>
  </p:timing>
  <p:txStyles>
    <p:titleStyle>
      <a:lvl1pPr algn="r" defTabSz="457200" rtl="0" eaLnBrk="0" fontAlgn="base" hangingPunct="0">
        <a:spcBef>
          <a:spcPct val="0"/>
        </a:spcBef>
        <a:spcAft>
          <a:spcPct val="0"/>
        </a:spcAft>
        <a:defRPr sz="2400" kern="1200" spc="150">
          <a:solidFill>
            <a:srgbClr val="FFFFFF"/>
          </a:solidFill>
          <a:latin typeface="Arial Narrow"/>
          <a:ea typeface="Arial Narrow" pitchFamily="34" charset="0"/>
          <a:cs typeface="Arial Narrow"/>
        </a:defRPr>
      </a:lvl1pPr>
      <a:lvl2pPr algn="r" defTabSz="457200" rtl="0" eaLnBrk="0" fontAlgn="base" hangingPunct="0">
        <a:spcBef>
          <a:spcPct val="0"/>
        </a:spcBef>
        <a:spcAft>
          <a:spcPct val="0"/>
        </a:spcAft>
        <a:defRPr sz="2400">
          <a:solidFill>
            <a:srgbClr val="FFFFFF"/>
          </a:solidFill>
          <a:latin typeface="Arial Narrow" pitchFamily="34" charset="0"/>
          <a:ea typeface="Arial Narrow" pitchFamily="34" charset="0"/>
          <a:cs typeface="Arial Narrow" pitchFamily="34" charset="0"/>
        </a:defRPr>
      </a:lvl2pPr>
      <a:lvl3pPr algn="r" defTabSz="457200" rtl="0" eaLnBrk="0" fontAlgn="base" hangingPunct="0">
        <a:spcBef>
          <a:spcPct val="0"/>
        </a:spcBef>
        <a:spcAft>
          <a:spcPct val="0"/>
        </a:spcAft>
        <a:defRPr sz="2400">
          <a:solidFill>
            <a:srgbClr val="FFFFFF"/>
          </a:solidFill>
          <a:latin typeface="Arial Narrow" pitchFamily="34" charset="0"/>
          <a:ea typeface="Arial Narrow" pitchFamily="34" charset="0"/>
          <a:cs typeface="Arial Narrow" pitchFamily="34" charset="0"/>
        </a:defRPr>
      </a:lvl3pPr>
      <a:lvl4pPr algn="r" defTabSz="457200" rtl="0" eaLnBrk="0" fontAlgn="base" hangingPunct="0">
        <a:spcBef>
          <a:spcPct val="0"/>
        </a:spcBef>
        <a:spcAft>
          <a:spcPct val="0"/>
        </a:spcAft>
        <a:defRPr sz="2400">
          <a:solidFill>
            <a:srgbClr val="FFFFFF"/>
          </a:solidFill>
          <a:latin typeface="Arial Narrow" pitchFamily="34" charset="0"/>
          <a:ea typeface="Arial Narrow" pitchFamily="34" charset="0"/>
          <a:cs typeface="Arial Narrow" pitchFamily="34" charset="0"/>
        </a:defRPr>
      </a:lvl4pPr>
      <a:lvl5pPr algn="r" defTabSz="457200" rtl="0" eaLnBrk="0" fontAlgn="base" hangingPunct="0">
        <a:spcBef>
          <a:spcPct val="0"/>
        </a:spcBef>
        <a:spcAft>
          <a:spcPct val="0"/>
        </a:spcAft>
        <a:defRPr sz="2400">
          <a:solidFill>
            <a:srgbClr val="FFFFFF"/>
          </a:solidFill>
          <a:latin typeface="Arial Narrow" pitchFamily="34" charset="0"/>
          <a:ea typeface="Arial Narrow" pitchFamily="34" charset="0"/>
          <a:cs typeface="Arial Narrow" pitchFamily="34" charset="0"/>
        </a:defRPr>
      </a:lvl5pPr>
      <a:lvl6pPr marL="457200" algn="r" defTabSz="457200" rtl="0" fontAlgn="base">
        <a:spcBef>
          <a:spcPct val="0"/>
        </a:spcBef>
        <a:spcAft>
          <a:spcPct val="0"/>
        </a:spcAft>
        <a:defRPr sz="2400">
          <a:solidFill>
            <a:srgbClr val="FFFFFF"/>
          </a:solidFill>
          <a:latin typeface="Arial Narrow" pitchFamily="34" charset="0"/>
          <a:ea typeface="Arial Narrow" pitchFamily="34" charset="0"/>
          <a:cs typeface="Arial Narrow" pitchFamily="34" charset="0"/>
        </a:defRPr>
      </a:lvl6pPr>
      <a:lvl7pPr marL="914400" algn="r" defTabSz="457200" rtl="0" fontAlgn="base">
        <a:spcBef>
          <a:spcPct val="0"/>
        </a:spcBef>
        <a:spcAft>
          <a:spcPct val="0"/>
        </a:spcAft>
        <a:defRPr sz="2400">
          <a:solidFill>
            <a:srgbClr val="FFFFFF"/>
          </a:solidFill>
          <a:latin typeface="Arial Narrow" pitchFamily="34" charset="0"/>
          <a:ea typeface="Arial Narrow" pitchFamily="34" charset="0"/>
          <a:cs typeface="Arial Narrow" pitchFamily="34" charset="0"/>
        </a:defRPr>
      </a:lvl7pPr>
      <a:lvl8pPr marL="1371600" algn="r" defTabSz="457200" rtl="0" fontAlgn="base">
        <a:spcBef>
          <a:spcPct val="0"/>
        </a:spcBef>
        <a:spcAft>
          <a:spcPct val="0"/>
        </a:spcAft>
        <a:defRPr sz="2400">
          <a:solidFill>
            <a:srgbClr val="FFFFFF"/>
          </a:solidFill>
          <a:latin typeface="Arial Narrow" pitchFamily="34" charset="0"/>
          <a:ea typeface="Arial Narrow" pitchFamily="34" charset="0"/>
          <a:cs typeface="Arial Narrow" pitchFamily="34" charset="0"/>
        </a:defRPr>
      </a:lvl8pPr>
      <a:lvl9pPr marL="1828800" algn="r" defTabSz="457200" rtl="0" fontAlgn="base">
        <a:spcBef>
          <a:spcPct val="0"/>
        </a:spcBef>
        <a:spcAft>
          <a:spcPct val="0"/>
        </a:spcAft>
        <a:defRPr sz="2400">
          <a:solidFill>
            <a:srgbClr val="FFFFFF"/>
          </a:solidFill>
          <a:latin typeface="Arial Narrow" pitchFamily="34" charset="0"/>
          <a:ea typeface="Arial Narrow" pitchFamily="34" charset="0"/>
          <a:cs typeface="Arial Narrow" pitchFamily="34" charset="0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pitchFamily="-105" charset="0"/>
        <a:buChar char="•"/>
        <a:defRPr sz="3200" kern="1200">
          <a:solidFill>
            <a:schemeClr val="tx1"/>
          </a:solidFill>
          <a:latin typeface="+mn-lt"/>
          <a:ea typeface="ＭＳ Ｐゴシック" pitchFamily="-109" charset="-128"/>
          <a:cs typeface="ＭＳ Ｐゴシック" pitchFamily="-109" charset="-128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pitchFamily="-105" charset="0"/>
        <a:buChar char="–"/>
        <a:defRPr sz="2800" kern="1200">
          <a:solidFill>
            <a:schemeClr val="tx1"/>
          </a:solidFill>
          <a:latin typeface="+mn-lt"/>
          <a:ea typeface="ＭＳ Ｐゴシック" pitchFamily="-109" charset="-128"/>
          <a:cs typeface="ＭＳ Ｐゴシック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itchFamily="-105" charset="0"/>
        <a:buChar char="•"/>
        <a:defRPr sz="2400" kern="1200">
          <a:solidFill>
            <a:schemeClr val="tx1"/>
          </a:solidFill>
          <a:latin typeface="+mn-lt"/>
          <a:ea typeface="ＭＳ Ｐゴシック" pitchFamily="-109" charset="-128"/>
          <a:cs typeface="ＭＳ Ｐゴシック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itchFamily="-105" charset="0"/>
        <a:buChar char="–"/>
        <a:defRPr sz="2000" kern="1200">
          <a:solidFill>
            <a:schemeClr val="tx1"/>
          </a:solidFill>
          <a:latin typeface="+mn-lt"/>
          <a:ea typeface="ＭＳ Ｐゴシック" pitchFamily="-109" charset="-128"/>
          <a:cs typeface="ＭＳ Ｐゴシック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itchFamily="-105" charset="0"/>
        <a:buChar char="»"/>
        <a:defRPr sz="2000" kern="1200">
          <a:solidFill>
            <a:schemeClr val="tx1"/>
          </a:solidFill>
          <a:latin typeface="+mn-lt"/>
          <a:ea typeface="ＭＳ Ｐゴシック" pitchFamily="-109" charset="-128"/>
          <a:cs typeface="ＭＳ Ｐゴシック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da.gov/contact" TargetMode="Externa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hyperlink" Target="mailto:edi@eda.gov" TargetMode="External"/><Relationship Id="rId3" Type="http://schemas.openxmlformats.org/officeDocument/2006/relationships/hyperlink" Target="http://www.eda.gov/contact" TargetMode="External"/><Relationship Id="rId7" Type="http://schemas.openxmlformats.org/officeDocument/2006/relationships/hyperlink" Target="https://www.eda.gov/files/coal/2017-acc-faq.pdf" TargetMode="Externa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www.eda.gov/funding-opportunities/" TargetMode="External"/><Relationship Id="rId5" Type="http://schemas.openxmlformats.org/officeDocument/2006/relationships/hyperlink" Target="https://www.grants.gov/custom/viewOppDetails.jsp?oppId=294771" TargetMode="External"/><Relationship Id="rId4" Type="http://schemas.openxmlformats.org/officeDocument/2006/relationships/hyperlink" Target="http://www.eda.gov/coal" TargetMode="Externa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rants.gov/custom/viewOppDetails.jsp?oppId=294771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/>
          <p:cNvCxnSpPr>
            <a:cxnSpLocks noChangeShapeType="1"/>
          </p:cNvCxnSpPr>
          <p:nvPr/>
        </p:nvCxnSpPr>
        <p:spPr bwMode="auto">
          <a:xfrm>
            <a:off x="3858271" y="1144010"/>
            <a:ext cx="4790118" cy="2015"/>
          </a:xfrm>
          <a:prstGeom prst="line">
            <a:avLst/>
          </a:prstGeom>
          <a:noFill/>
          <a:ln w="12700">
            <a:solidFill>
              <a:srgbClr val="E8CE79"/>
            </a:solidFill>
            <a:round/>
            <a:headEnd/>
            <a:tailEnd/>
          </a:ln>
          <a:effectLst/>
        </p:spPr>
      </p:cxnSp>
      <p:cxnSp>
        <p:nvCxnSpPr>
          <p:cNvPr id="8" name="Straight Connector 7"/>
          <p:cNvCxnSpPr>
            <a:cxnSpLocks noChangeShapeType="1"/>
          </p:cNvCxnSpPr>
          <p:nvPr/>
        </p:nvCxnSpPr>
        <p:spPr bwMode="auto">
          <a:xfrm>
            <a:off x="3858271" y="3473963"/>
            <a:ext cx="4790118" cy="2015"/>
          </a:xfrm>
          <a:prstGeom prst="line">
            <a:avLst/>
          </a:prstGeom>
          <a:noFill/>
          <a:ln w="12700">
            <a:solidFill>
              <a:srgbClr val="E8CE79"/>
            </a:solidFill>
            <a:round/>
            <a:headEnd/>
            <a:tailEnd/>
          </a:ln>
          <a:effectLst/>
        </p:spPr>
      </p:cxnSp>
      <p:sp>
        <p:nvSpPr>
          <p:cNvPr id="9" name="Rectangle 8"/>
          <p:cNvSpPr/>
          <p:nvPr/>
        </p:nvSpPr>
        <p:spPr>
          <a:xfrm>
            <a:off x="3858271" y="1247840"/>
            <a:ext cx="4790118" cy="2117192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 fontAlgn="base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7" name="TextBox 16"/>
          <p:cNvSpPr txBox="1">
            <a:spLocks noChangeArrowheads="1"/>
          </p:cNvSpPr>
          <p:nvPr/>
        </p:nvSpPr>
        <p:spPr bwMode="auto">
          <a:xfrm>
            <a:off x="4043065" y="1106107"/>
            <a:ext cx="4420529" cy="24006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tIns="91440" bIns="91440" anchor="ctr">
            <a:prstTxWarp prst="textNoShape">
              <a:avLst/>
            </a:prstTxWarp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2400" b="1" dirty="0" smtClean="0">
                <a:solidFill>
                  <a:srgbClr val="0031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Assistance to </a:t>
            </a:r>
          </a:p>
          <a:p>
            <a:pPr algn="ctr">
              <a:lnSpc>
                <a:spcPct val="150000"/>
              </a:lnSpc>
            </a:pPr>
            <a:r>
              <a:rPr lang="en-US" sz="2400" b="1" dirty="0" smtClean="0">
                <a:solidFill>
                  <a:srgbClr val="0031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Coal Communities 2017 (ACC 2017) </a:t>
            </a:r>
          </a:p>
          <a:p>
            <a:pPr algn="ctr">
              <a:lnSpc>
                <a:spcPct val="150000"/>
              </a:lnSpc>
            </a:pPr>
            <a:r>
              <a:rPr lang="en-US" sz="2400" b="1" dirty="0" smtClean="0">
                <a:solidFill>
                  <a:srgbClr val="0031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June 27, 2017</a:t>
            </a:r>
            <a:endParaRPr lang="en-US" sz="2400" b="1" dirty="0">
              <a:solidFill>
                <a:srgbClr val="00315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8102607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ACC application procedures: Complete applications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4"/>
            <a:ext cx="8229600" cy="5578475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sz="2800" dirty="0">
                <a:latin typeface="Arial Rounded MT Bold" panose="020F0704030504030204" pitchFamily="34" charset="0"/>
              </a:rPr>
              <a:t>Applicants whose ACC proposals are determined to be responsive </a:t>
            </a:r>
            <a:r>
              <a:rPr lang="en-US" sz="2800" dirty="0" smtClean="0">
                <a:latin typeface="Arial Rounded MT Bold" panose="020F0704030504030204" pitchFamily="34" charset="0"/>
              </a:rPr>
              <a:t>may </a:t>
            </a:r>
            <a:r>
              <a:rPr lang="en-US" sz="2800" dirty="0">
                <a:latin typeface="Arial Rounded MT Bold" panose="020F0704030504030204" pitchFamily="34" charset="0"/>
              </a:rPr>
              <a:t>be invited to submit a complete project application</a:t>
            </a:r>
            <a:r>
              <a:rPr lang="en-US" sz="2800" dirty="0"/>
              <a:t>. </a:t>
            </a:r>
          </a:p>
          <a:p>
            <a:pPr marL="0" indent="0">
              <a:spcBef>
                <a:spcPts val="0"/>
              </a:spcBef>
              <a:buNone/>
            </a:pPr>
            <a:endParaRPr lang="en-US" sz="1500" dirty="0"/>
          </a:p>
          <a:p>
            <a:pPr marL="182880" indent="-228600">
              <a:lnSpc>
                <a:spcPct val="120000"/>
              </a:lnSpc>
              <a:spcBef>
                <a:spcPts val="0"/>
              </a:spcBef>
            </a:pPr>
            <a:r>
              <a:rPr lang="en-US" dirty="0"/>
              <a:t>Each complete </a:t>
            </a:r>
            <a:r>
              <a:rPr lang="en-US" dirty="0" smtClean="0"/>
              <a:t>ACC application </a:t>
            </a:r>
            <a:r>
              <a:rPr lang="en-US" dirty="0"/>
              <a:t>submission is evaluated by </a:t>
            </a:r>
            <a:r>
              <a:rPr lang="en-US" dirty="0" smtClean="0"/>
              <a:t>a regional </a:t>
            </a:r>
            <a:r>
              <a:rPr lang="en-US" dirty="0"/>
              <a:t>EDA Investment Review </a:t>
            </a:r>
            <a:r>
              <a:rPr lang="en-US" dirty="0" smtClean="0"/>
              <a:t>Committee </a:t>
            </a:r>
            <a:r>
              <a:rPr lang="en-US" dirty="0"/>
              <a:t>(IRC</a:t>
            </a:r>
            <a:r>
              <a:rPr lang="en-US" dirty="0" smtClean="0"/>
              <a:t>).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en-US" dirty="0"/>
          </a:p>
          <a:p>
            <a:pPr marL="182880" indent="-228600">
              <a:lnSpc>
                <a:spcPct val="120000"/>
              </a:lnSpc>
              <a:spcBef>
                <a:spcPts val="0"/>
              </a:spcBef>
            </a:pPr>
            <a:r>
              <a:rPr lang="en-US" dirty="0"/>
              <a:t>In addition to standard IRC evaluation criteria, EDA will also evaluate </a:t>
            </a:r>
            <a:r>
              <a:rPr lang="en-US" dirty="0" smtClean="0"/>
              <a:t>ACC applications </a:t>
            </a:r>
            <a:r>
              <a:rPr lang="en-US" dirty="0"/>
              <a:t>according to the following criteria, with each criterion receiving equal weight: </a:t>
            </a:r>
          </a:p>
          <a:p>
            <a:pPr marL="0" indent="0">
              <a:spcBef>
                <a:spcPts val="0"/>
              </a:spcBef>
              <a:buNone/>
            </a:pPr>
            <a:endParaRPr lang="en-US" sz="1500" dirty="0"/>
          </a:p>
          <a:p>
            <a:pPr marL="628650" lvl="1" indent="-228600">
              <a:spcBef>
                <a:spcPts val="0"/>
              </a:spcBef>
            </a:pPr>
            <a:r>
              <a:rPr lang="en-US" dirty="0"/>
              <a:t>The integration and/or alignment of the impacted region’s workforce development needs and priorities with the economic development strategy referenced under the pre-application/proposal;</a:t>
            </a:r>
          </a:p>
          <a:p>
            <a:pPr marL="400050" lvl="1" indent="0">
              <a:spcBef>
                <a:spcPts val="0"/>
              </a:spcBef>
              <a:buNone/>
            </a:pPr>
            <a:endParaRPr lang="en-US" dirty="0"/>
          </a:p>
          <a:p>
            <a:pPr marL="628650" lvl="1" indent="-228600">
              <a:spcBef>
                <a:spcPts val="0"/>
              </a:spcBef>
            </a:pPr>
            <a:r>
              <a:rPr lang="en-US" dirty="0"/>
              <a:t>The extent to which the strategy or strategies are designed to create jobs that pay family-supporting wages, create career pathways for workers, and are linked to industry-recognized credentials for high-demand positions; and</a:t>
            </a:r>
          </a:p>
          <a:p>
            <a:pPr marL="400050" lvl="1" indent="0">
              <a:spcBef>
                <a:spcPts val="0"/>
              </a:spcBef>
              <a:buNone/>
            </a:pPr>
            <a:endParaRPr lang="en-US" dirty="0"/>
          </a:p>
          <a:p>
            <a:pPr marL="628650" lvl="1" indent="-228600">
              <a:spcBef>
                <a:spcPts val="0"/>
              </a:spcBef>
            </a:pPr>
            <a:r>
              <a:rPr lang="en-US" dirty="0"/>
              <a:t>The geographic impact and resulting economic benefit of the proposed scope of work.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FD24C-ECD9-4A05-8F46-80D33D5B8CC0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81995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ACC application procedures</a:t>
            </a:r>
            <a:endParaRPr lang="en-US" dirty="0">
              <a:ea typeface="ＭＳ Ｐゴシック" pitchFamily="-65" charset="-12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066800"/>
            <a:ext cx="8305800" cy="54102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4000" u="sng" dirty="0" smtClean="0">
                <a:cs typeface="Arial" panose="020B0604020202020204" pitchFamily="34" charset="0"/>
              </a:rPr>
              <a:t>Two-Stage Process</a:t>
            </a:r>
          </a:p>
          <a:p>
            <a:pPr marL="228600" indent="-228600">
              <a:lnSpc>
                <a:spcPct val="150000"/>
              </a:lnSpc>
              <a:buFont typeface="+mj-lt"/>
              <a:buAutoNum type="arabicPeriod"/>
            </a:pPr>
            <a:r>
              <a:rPr lang="en-US" sz="3200" dirty="0" smtClean="0">
                <a:cs typeface="Arial" panose="020B0604020202020204" pitchFamily="34" charset="0"/>
              </a:rPr>
              <a:t> </a:t>
            </a:r>
            <a:r>
              <a:rPr lang="en-US" dirty="0" smtClean="0">
                <a:cs typeface="Arial" panose="020B0604020202020204" pitchFamily="34" charset="0"/>
              </a:rPr>
              <a:t>Initial Proposal </a:t>
            </a:r>
          </a:p>
          <a:p>
            <a:pPr marL="228600" indent="-228600">
              <a:lnSpc>
                <a:spcPct val="150000"/>
              </a:lnSpc>
              <a:buFont typeface="+mj-lt"/>
              <a:buAutoNum type="arabicPeriod"/>
            </a:pPr>
            <a:r>
              <a:rPr lang="en-US" dirty="0" smtClean="0">
                <a:cs typeface="Arial" panose="020B0604020202020204" pitchFamily="34" charset="0"/>
              </a:rPr>
              <a:t> Complete Application</a:t>
            </a:r>
          </a:p>
          <a:p>
            <a:pPr marL="0" indent="0">
              <a:spcBef>
                <a:spcPts val="0"/>
              </a:spcBef>
              <a:buNone/>
            </a:pPr>
            <a:endParaRPr lang="en-US" sz="1200" dirty="0" smtClean="0">
              <a:cs typeface="Arial" panose="020B0604020202020204" pitchFamily="34" charset="0"/>
            </a:endParaRPr>
          </a:p>
          <a:p>
            <a:r>
              <a:rPr lang="en-US" sz="1800" dirty="0" smtClean="0"/>
              <a:t>For </a:t>
            </a:r>
            <a:r>
              <a:rPr lang="en-US" sz="1800" dirty="0"/>
              <a:t>expediency, an applicant may </a:t>
            </a:r>
            <a:r>
              <a:rPr lang="en-US" sz="1800" dirty="0" smtClean="0"/>
              <a:t>submit </a:t>
            </a:r>
            <a:r>
              <a:rPr lang="en-US" sz="1800" dirty="0"/>
              <a:t>a complete application as outlined in </a:t>
            </a:r>
            <a:r>
              <a:rPr lang="en-US" sz="1800" dirty="0" smtClean="0"/>
              <a:t>the NOFA </a:t>
            </a:r>
            <a:r>
              <a:rPr lang="en-US" sz="1800" dirty="0"/>
              <a:t>either in lieu of </a:t>
            </a:r>
            <a:r>
              <a:rPr lang="en-US" sz="1800" dirty="0" smtClean="0"/>
              <a:t>or concurrent </a:t>
            </a:r>
            <a:r>
              <a:rPr lang="en-US" sz="1800" dirty="0"/>
              <a:t>with a </a:t>
            </a:r>
            <a:r>
              <a:rPr lang="en-US" sz="1800" dirty="0" smtClean="0"/>
              <a:t>proposal.</a:t>
            </a:r>
          </a:p>
          <a:p>
            <a:pPr lvl="1"/>
            <a:r>
              <a:rPr lang="en-US" sz="1800" b="1" dirty="0" smtClean="0"/>
              <a:t>Note: all </a:t>
            </a:r>
            <a:r>
              <a:rPr lang="en-US" sz="1800" b="1" dirty="0"/>
              <a:t>submissions under this NOFA must proceed through the two-phase review process</a:t>
            </a:r>
            <a:r>
              <a:rPr lang="en-US" sz="1800" dirty="0"/>
              <a:t>.  If an applicant submits an application in lieu of or concurrent with a proposal package, the regional office PRC must first make a Phase I Determination regarding the applicant’s submission before moving to Phase II, the Application Phase, if a Responsive Determination is made</a:t>
            </a:r>
            <a:r>
              <a:rPr lang="en-US" sz="1800" dirty="0" smtClean="0"/>
              <a:t>.”</a:t>
            </a:r>
            <a:endParaRPr lang="en-US" sz="1800" dirty="0"/>
          </a:p>
          <a:p>
            <a:pPr marL="0" indent="0">
              <a:buNone/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FD24C-ECD9-4A05-8F46-80D33D5B8CC0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94152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ACC 2017 Regional contacts	</a:t>
            </a:r>
            <a:endParaRPr lang="en-US" dirty="0">
              <a:ea typeface="ＭＳ Ｐゴシック" pitchFamily="-65" charset="-128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FD24C-ECD9-4A05-8F46-80D33D5B8CC0}" type="slidenum">
              <a:rPr lang="en-US" smtClean="0"/>
              <a:pPr/>
              <a:t>12</a:t>
            </a:fld>
            <a:endParaRPr lang="en-US" dirty="0"/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88164721"/>
              </p:ext>
            </p:extLst>
          </p:nvPr>
        </p:nvGraphicFramePr>
        <p:xfrm>
          <a:off x="304800" y="1752600"/>
          <a:ext cx="8686800" cy="37751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71700">
                  <a:extLst>
                    <a:ext uri="{9D8B030D-6E8A-4147-A177-3AD203B41FA5}">
                      <a16:colId xmlns:a16="http://schemas.microsoft.com/office/drawing/2014/main" val="2805745654"/>
                    </a:ext>
                  </a:extLst>
                </a:gridCol>
                <a:gridCol w="2171700">
                  <a:extLst>
                    <a:ext uri="{9D8B030D-6E8A-4147-A177-3AD203B41FA5}">
                      <a16:colId xmlns:a16="http://schemas.microsoft.com/office/drawing/2014/main" val="4013341074"/>
                    </a:ext>
                  </a:extLst>
                </a:gridCol>
                <a:gridCol w="2171700">
                  <a:extLst>
                    <a:ext uri="{9D8B030D-6E8A-4147-A177-3AD203B41FA5}">
                      <a16:colId xmlns:a16="http://schemas.microsoft.com/office/drawing/2014/main" val="1021252971"/>
                    </a:ext>
                  </a:extLst>
                </a:gridCol>
                <a:gridCol w="2171700">
                  <a:extLst>
                    <a:ext uri="{9D8B030D-6E8A-4147-A177-3AD203B41FA5}">
                      <a16:colId xmlns:a16="http://schemas.microsoft.com/office/drawing/2014/main" val="2384267756"/>
                    </a:ext>
                  </a:extLst>
                </a:gridCol>
              </a:tblGrid>
              <a:tr h="522514">
                <a:tc>
                  <a:txBody>
                    <a:bodyPr/>
                    <a:lstStyle/>
                    <a:p>
                      <a:r>
                        <a:rPr lang="en-US" dirty="0" smtClean="0"/>
                        <a:t>Region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Contact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Phone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E-mail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24924222"/>
                  </a:ext>
                </a:extLst>
              </a:tr>
              <a:tr h="522514">
                <a:tc>
                  <a:txBody>
                    <a:bodyPr/>
                    <a:lstStyle/>
                    <a:p>
                      <a:r>
                        <a:rPr lang="en-US" dirty="0" smtClean="0"/>
                        <a:t>Atlanta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Pam Farmer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404-730-3026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pfarmer@eda.gov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60167418"/>
                  </a:ext>
                </a:extLst>
              </a:tr>
              <a:tr h="522514">
                <a:tc>
                  <a:txBody>
                    <a:bodyPr/>
                    <a:lstStyle/>
                    <a:p>
                      <a:r>
                        <a:rPr lang="en-US" dirty="0" smtClean="0"/>
                        <a:t>Austin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Jessica</a:t>
                      </a:r>
                      <a:r>
                        <a:rPr lang="en-US" baseline="0" dirty="0" smtClean="0"/>
                        <a:t> Falk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512-381-8168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jfalk@eda.gov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39258114"/>
                  </a:ext>
                </a:extLst>
              </a:tr>
              <a:tr h="522514">
                <a:tc>
                  <a:txBody>
                    <a:bodyPr/>
                    <a:lstStyle/>
                    <a:p>
                      <a:r>
                        <a:rPr lang="en-US" dirty="0" smtClean="0"/>
                        <a:t>Chicago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Robin Bush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312-789-9750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rbush@eda.gov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64580740"/>
                  </a:ext>
                </a:extLst>
              </a:tr>
              <a:tr h="522514">
                <a:tc>
                  <a:txBody>
                    <a:bodyPr/>
                    <a:lstStyle/>
                    <a:p>
                      <a:r>
                        <a:rPr lang="en-US" dirty="0" smtClean="0"/>
                        <a:t>Denver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Kirk </a:t>
                      </a:r>
                      <a:r>
                        <a:rPr lang="en-US" dirty="0" err="1" smtClean="0"/>
                        <a:t>Keysor</a:t>
                      </a:r>
                      <a:endParaRPr lang="en-US" dirty="0" smtClean="0"/>
                    </a:p>
                    <a:p>
                      <a:r>
                        <a:rPr lang="en-US" dirty="0" smtClean="0"/>
                        <a:t>Trent Thompson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406-599-9795</a:t>
                      </a:r>
                    </a:p>
                    <a:p>
                      <a:r>
                        <a:rPr lang="en-US" dirty="0" smtClean="0"/>
                        <a:t>303-844-5452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kkeysor@eda.gov</a:t>
                      </a:r>
                    </a:p>
                    <a:p>
                      <a:r>
                        <a:rPr lang="en-US" dirty="0" smtClean="0"/>
                        <a:t>tthompson@eda.gov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28922320"/>
                  </a:ext>
                </a:extLst>
              </a:tr>
              <a:tr h="522514">
                <a:tc>
                  <a:txBody>
                    <a:bodyPr/>
                    <a:lstStyle/>
                    <a:p>
                      <a:r>
                        <a:rPr lang="en-US" dirty="0" smtClean="0"/>
                        <a:t>Philadelphia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Tracy</a:t>
                      </a:r>
                      <a:r>
                        <a:rPr lang="en-US" baseline="0" dirty="0" smtClean="0"/>
                        <a:t> Rowan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304-533-4497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trowan@eda.gov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94001926"/>
                  </a:ext>
                </a:extLst>
              </a:tr>
              <a:tr h="522514">
                <a:tc>
                  <a:txBody>
                    <a:bodyPr/>
                    <a:lstStyle/>
                    <a:p>
                      <a:r>
                        <a:rPr lang="en-US" dirty="0" smtClean="0"/>
                        <a:t>Seattle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Brian</a:t>
                      </a:r>
                      <a:r>
                        <a:rPr lang="en-US" baseline="0" dirty="0" smtClean="0"/>
                        <a:t> Parker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206-220-7675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bparker2@eda.gov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69806352"/>
                  </a:ext>
                </a:extLst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292608" y="5621382"/>
            <a:ext cx="641299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To find out which EDA region your state is location in please visit: </a:t>
            </a:r>
            <a:r>
              <a:rPr lang="en-US" dirty="0" smtClean="0">
                <a:hlinkClick r:id="rId3"/>
              </a:rPr>
              <a:t>www.eda.gov/contact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44712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(FY16)- university of Utah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5"/>
            <a:ext cx="8229600" cy="5257796"/>
          </a:xfrm>
        </p:spPr>
        <p:txBody>
          <a:bodyPr>
            <a:normAutofit fontScale="77500" lnSpcReduction="20000"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en-US" sz="2800" dirty="0"/>
              <a:t>EDA awarded a </a:t>
            </a:r>
            <a:r>
              <a:rPr lang="en-US" sz="2800" dirty="0" smtClean="0"/>
              <a:t>$790,118 grant </a:t>
            </a:r>
            <a:r>
              <a:rPr lang="en-US" sz="2800" dirty="0"/>
              <a:t>to </a:t>
            </a:r>
            <a:r>
              <a:rPr lang="en-US" sz="2800" dirty="0" smtClean="0"/>
              <a:t>the University of Utah,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800" dirty="0" smtClean="0"/>
              <a:t>in partnership with the University of Kentucky, to examine </a:t>
            </a:r>
            <a:r>
              <a:rPr lang="en-US" sz="2800" dirty="0"/>
              <a:t>new commercially-viable uses for coal </a:t>
            </a:r>
            <a:r>
              <a:rPr lang="en-US" sz="2800" dirty="0" smtClean="0"/>
              <a:t>byproducts</a:t>
            </a:r>
            <a:r>
              <a:rPr lang="en-US" sz="2800" dirty="0"/>
              <a:t>. </a:t>
            </a:r>
            <a:endParaRPr lang="en-US" sz="2800" dirty="0" smtClean="0"/>
          </a:p>
          <a:p>
            <a:pPr marL="0" indent="0" algn="ctr">
              <a:spcBef>
                <a:spcPts val="0"/>
              </a:spcBef>
              <a:buNone/>
            </a:pPr>
            <a:endParaRPr lang="en-US" sz="2800" dirty="0"/>
          </a:p>
          <a:p>
            <a:pPr marL="0" indent="0">
              <a:spcBef>
                <a:spcPts val="0"/>
              </a:spcBef>
              <a:buNone/>
            </a:pPr>
            <a:endParaRPr lang="en-US" sz="2800" dirty="0" smtClean="0"/>
          </a:p>
          <a:p>
            <a:pPr marL="0" indent="0">
              <a:spcBef>
                <a:spcPts val="0"/>
              </a:spcBef>
              <a:buNone/>
            </a:pPr>
            <a:endParaRPr lang="en-US" sz="2800" dirty="0"/>
          </a:p>
          <a:p>
            <a:pPr marL="0" indent="0">
              <a:spcBef>
                <a:spcPts val="0"/>
              </a:spcBef>
              <a:buNone/>
            </a:pPr>
            <a:endParaRPr lang="en-US" sz="2800" dirty="0" smtClean="0"/>
          </a:p>
          <a:p>
            <a:pPr marL="0" indent="0">
              <a:spcBef>
                <a:spcPts val="0"/>
              </a:spcBef>
              <a:buNone/>
            </a:pPr>
            <a:endParaRPr lang="en-US" sz="2800" dirty="0" smtClean="0"/>
          </a:p>
          <a:p>
            <a:pPr marL="0" indent="0">
              <a:spcBef>
                <a:spcPts val="0"/>
              </a:spcBef>
              <a:buNone/>
            </a:pPr>
            <a:endParaRPr lang="en-US" sz="2800" dirty="0" smtClean="0"/>
          </a:p>
          <a:p>
            <a:pPr marL="0" indent="0">
              <a:spcBef>
                <a:spcPts val="0"/>
              </a:spcBef>
              <a:buNone/>
            </a:pPr>
            <a:endParaRPr lang="en-US" sz="2800" dirty="0"/>
          </a:p>
          <a:p>
            <a:pPr marL="0" indent="0">
              <a:spcBef>
                <a:spcPts val="0"/>
              </a:spcBef>
              <a:buNone/>
            </a:pPr>
            <a:r>
              <a:rPr lang="en-US" sz="2800" dirty="0" smtClean="0"/>
              <a:t>This </a:t>
            </a:r>
            <a:r>
              <a:rPr lang="en-US" sz="2800" dirty="0"/>
              <a:t>grant will be used </a:t>
            </a:r>
            <a:r>
              <a:rPr lang="en-US" sz="2800" dirty="0" smtClean="0"/>
              <a:t>to: </a:t>
            </a:r>
          </a:p>
          <a:p>
            <a:pPr marL="0" indent="0">
              <a:spcBef>
                <a:spcPts val="0"/>
              </a:spcBef>
              <a:buNone/>
            </a:pPr>
            <a:endParaRPr lang="en-US" sz="2800" dirty="0" smtClean="0"/>
          </a:p>
          <a:p>
            <a:pPr>
              <a:spcBef>
                <a:spcPts val="0"/>
              </a:spcBef>
            </a:pPr>
            <a:r>
              <a:rPr lang="en-US" sz="3100" dirty="0"/>
              <a:t>P</a:t>
            </a:r>
            <a:r>
              <a:rPr lang="en-US" sz="3100" dirty="0" smtClean="0"/>
              <a:t>roduce</a:t>
            </a:r>
            <a:r>
              <a:rPr lang="en-US" sz="3100" dirty="0"/>
              <a:t>, test and classify coal pitch carbon fiber, </a:t>
            </a:r>
            <a:endParaRPr lang="en-US" sz="3100" dirty="0" smtClean="0"/>
          </a:p>
          <a:p>
            <a:pPr>
              <a:spcBef>
                <a:spcPts val="0"/>
              </a:spcBef>
            </a:pPr>
            <a:r>
              <a:rPr lang="en-US" sz="3100" dirty="0"/>
              <a:t>D</a:t>
            </a:r>
            <a:r>
              <a:rPr lang="en-US" sz="3100" dirty="0" smtClean="0"/>
              <a:t>esign </a:t>
            </a:r>
            <a:r>
              <a:rPr lang="en-US" sz="3100" dirty="0"/>
              <a:t>a regional supply chain map, and </a:t>
            </a:r>
            <a:endParaRPr lang="en-US" sz="3100" dirty="0" smtClean="0"/>
          </a:p>
          <a:p>
            <a:pPr>
              <a:spcBef>
                <a:spcPts val="0"/>
              </a:spcBef>
            </a:pPr>
            <a:r>
              <a:rPr lang="en-US" sz="3100" dirty="0"/>
              <a:t>P</a:t>
            </a:r>
            <a:r>
              <a:rPr lang="en-US" sz="3100" dirty="0" smtClean="0"/>
              <a:t>air </a:t>
            </a:r>
            <a:r>
              <a:rPr lang="en-US" sz="3100" dirty="0"/>
              <a:t>workforce needs with the economic impact of the conversion process/market.</a:t>
            </a:r>
            <a:endParaRPr lang="en-US" sz="2100" dirty="0"/>
          </a:p>
          <a:p>
            <a:pPr marL="0" indent="0">
              <a:buNone/>
            </a:pPr>
            <a:endParaRPr lang="en-US" sz="1900" dirty="0" smtClean="0"/>
          </a:p>
          <a:p>
            <a:pPr marL="0" indent="0">
              <a:buNone/>
            </a:pPr>
            <a:r>
              <a:rPr lang="en-US" sz="1900" dirty="0"/>
              <a:t/>
            </a:r>
            <a:br>
              <a:rPr lang="en-US" sz="1900" dirty="0"/>
            </a:br>
            <a:endParaRPr lang="en-US" sz="19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FD24C-ECD9-4A05-8F46-80D33D5B8CC0}" type="slidenum">
              <a:rPr lang="en-US" smtClean="0"/>
              <a:pPr/>
              <a:t>13</a:t>
            </a:fld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00" y="2209800"/>
            <a:ext cx="3050356" cy="14119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42208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(FY16)-University of Pikeville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4"/>
            <a:ext cx="8382000" cy="548639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EDA Awarded $4,974,100 (and a $2.5million grant from ARC) to the University of Pikeville in Pikeville, KY for the Kentucky College of Optometry (KYCO).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sz="2000" dirty="0" smtClean="0"/>
              <a:t>The college will grow the healthcare workforce and improve access to vision care in Central Appalachia.</a:t>
            </a:r>
            <a:r>
              <a:rPr lang="en-US" sz="2000" dirty="0"/>
              <a:t>  </a:t>
            </a:r>
            <a:endParaRPr lang="en-US" sz="2000" dirty="0" smtClean="0"/>
          </a:p>
          <a:p>
            <a:r>
              <a:rPr lang="en-US" sz="2000" dirty="0" smtClean="0"/>
              <a:t>KYCO </a:t>
            </a:r>
            <a:r>
              <a:rPr lang="en-US" sz="2000" dirty="0"/>
              <a:t>will be only the second optometry college in the Appalachian </a:t>
            </a:r>
            <a:r>
              <a:rPr lang="en-US" sz="2000" dirty="0" smtClean="0"/>
              <a:t>Region.</a:t>
            </a:r>
          </a:p>
          <a:p>
            <a:r>
              <a:rPr lang="en-US" sz="2000" dirty="0" smtClean="0"/>
              <a:t>KYCO expects to graduate </a:t>
            </a:r>
            <a:r>
              <a:rPr lang="en-US" sz="2000" dirty="0"/>
              <a:t>60 optometrists, provide care to 12,000 patients, and bring $</a:t>
            </a:r>
            <a:r>
              <a:rPr lang="en-US" sz="2000" dirty="0" smtClean="0"/>
              <a:t>26 million </a:t>
            </a:r>
            <a:r>
              <a:rPr lang="en-US" sz="2000" dirty="0"/>
              <a:t>in direct economic impact to the regional economy.</a:t>
            </a:r>
            <a:br>
              <a:rPr lang="en-US" sz="2000" dirty="0"/>
            </a:br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FD24C-ECD9-4A05-8F46-80D33D5B8CC0}" type="slidenum">
              <a:rPr lang="en-US" smtClean="0"/>
              <a:pPr/>
              <a:t>14</a:t>
            </a:fld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31028" y="5029201"/>
            <a:ext cx="2481943" cy="14975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85637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resources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4"/>
            <a:ext cx="8229600" cy="5486396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 smtClean="0"/>
              <a:t>EDA Contacts:</a:t>
            </a:r>
          </a:p>
          <a:p>
            <a:r>
              <a:rPr lang="en-US" dirty="0" smtClean="0">
                <a:hlinkClick r:id="rId3"/>
              </a:rPr>
              <a:t>www.eda.gov/contact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EDA ACC 2017 Webpage</a:t>
            </a:r>
          </a:p>
          <a:p>
            <a:r>
              <a:rPr lang="en-US" dirty="0" smtClean="0">
                <a:hlinkClick r:id="rId4"/>
              </a:rPr>
              <a:t>www.eda.gov/coal</a:t>
            </a: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Updated NOFA</a:t>
            </a:r>
          </a:p>
          <a:p>
            <a:r>
              <a:rPr lang="en-US" dirty="0" smtClean="0">
                <a:hlinkClick r:id="rId5"/>
              </a:rPr>
              <a:t>https://www.grants.gov</a:t>
            </a:r>
            <a:endParaRPr lang="en-US" dirty="0" smtClean="0"/>
          </a:p>
          <a:p>
            <a:r>
              <a:rPr lang="en-US" dirty="0" smtClean="0"/>
              <a:t>Also posted on </a:t>
            </a:r>
            <a:r>
              <a:rPr lang="en-US" dirty="0" smtClean="0">
                <a:hlinkClick r:id="rId6"/>
              </a:rPr>
              <a:t>www.eda.gov</a:t>
            </a:r>
            <a:r>
              <a:rPr lang="en-US" dirty="0" smtClean="0"/>
              <a:t>  </a:t>
            </a:r>
            <a:r>
              <a:rPr lang="en-US" dirty="0"/>
              <a:t>under </a:t>
            </a:r>
            <a:r>
              <a:rPr lang="en-US" dirty="0" smtClean="0"/>
              <a:t>“Funding Opportunities”</a:t>
            </a: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Questions?</a:t>
            </a:r>
          </a:p>
          <a:p>
            <a:r>
              <a:rPr lang="en-US" dirty="0" smtClean="0"/>
              <a:t>FAQs are posted here</a:t>
            </a:r>
            <a:r>
              <a:rPr lang="en-US" dirty="0"/>
              <a:t>: </a:t>
            </a:r>
            <a:r>
              <a:rPr lang="en-US" dirty="0" smtClean="0">
                <a:hlinkClick r:id="rId7"/>
              </a:rPr>
              <a:t>https://www.eda.gov/coal   </a:t>
            </a:r>
            <a:endParaRPr lang="en-US" dirty="0" smtClean="0"/>
          </a:p>
          <a:p>
            <a:r>
              <a:rPr lang="en-US" dirty="0" smtClean="0"/>
              <a:t>Email any additional questions to us at: </a:t>
            </a:r>
            <a:r>
              <a:rPr lang="en-US" dirty="0" smtClean="0">
                <a:hlinkClick r:id="rId8"/>
              </a:rPr>
              <a:t>edi@eda.gov</a:t>
            </a: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FD24C-ECD9-4A05-8F46-80D33D5B8CC0}" type="slidenum">
              <a:rPr lang="en-US" smtClean="0"/>
              <a:pPr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82350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Q&amp;A Session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 smtClean="0"/>
          </a:p>
          <a:p>
            <a:pPr marL="0" indent="0" algn="ctr">
              <a:buNone/>
            </a:pPr>
            <a:r>
              <a:rPr lang="en-US" sz="4000" dirty="0" smtClean="0">
                <a:latin typeface="Arial Rounded MT Bold" panose="020F0704030504030204" pitchFamily="34" charset="0"/>
              </a:rPr>
              <a:t>QUESTIONS?</a:t>
            </a:r>
            <a:endParaRPr lang="en-US" sz="4000" dirty="0">
              <a:latin typeface="Arial Rounded MT Bold" panose="020F0704030504030204" pitchFamily="34" charset="0"/>
            </a:endParaRPr>
          </a:p>
          <a:p>
            <a:pPr marL="0" indent="0">
              <a:buNone/>
            </a:pPr>
            <a:endParaRPr lang="en-US" dirty="0" smtClean="0"/>
          </a:p>
          <a:p>
            <a:pPr marL="0" indent="0" algn="ctr">
              <a:buNone/>
            </a:pPr>
            <a:endParaRPr lang="en-US" sz="4000" dirty="0">
              <a:latin typeface="Arial Rounded MT Bold" panose="020F070403050403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FD24C-ECD9-4A05-8F46-80D33D5B8CC0}" type="slidenum">
              <a:rPr lang="en-US" smtClean="0"/>
              <a:pPr/>
              <a:t>16</a:t>
            </a:fld>
            <a:endParaRPr lang="en-US" dirty="0"/>
          </a:p>
        </p:txBody>
      </p:sp>
      <p:pic>
        <p:nvPicPr>
          <p:cNvPr id="1028" name="Picture 4" descr="http://d1zlh37f1ep3tj.cloudfront.net/wp/wblob/54592E651337D2/1FAB/355477/o9AZIJE8iuazA4DQddN7-w/Raised-hands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57211" y="2667000"/>
            <a:ext cx="4829578" cy="304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356810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ea typeface="ＭＳ Ｐゴシック" pitchFamily="-65" charset="-128"/>
              </a:rPr>
              <a:t>ACC 2017 overview</a:t>
            </a:r>
            <a:endParaRPr lang="en-US" dirty="0">
              <a:ea typeface="ＭＳ Ｐゴシック" pitchFamily="-65" charset="-12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066800"/>
            <a:ext cx="8305800" cy="528955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dirty="0" smtClean="0"/>
              <a:t>In </a:t>
            </a:r>
            <a:r>
              <a:rPr lang="en-US" dirty="0"/>
              <a:t>the recently approved FY2017 budget, EDA received additional funding for Economic Adjustment Assistance that will specifically benefit communities that have been negatively impacted by changes in the coal economy. 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lvl="0"/>
            <a:r>
              <a:rPr lang="en-US" dirty="0"/>
              <a:t>EDA received $30M in additional FY17 funding for Assistance to Coal Communities</a:t>
            </a:r>
          </a:p>
          <a:p>
            <a:pPr lvl="0"/>
            <a:r>
              <a:rPr lang="en-US" dirty="0"/>
              <a:t>EDA’s EDAP </a:t>
            </a:r>
            <a:r>
              <a:rPr lang="en-US" dirty="0">
                <a:hlinkClick r:id="rId3"/>
              </a:rPr>
              <a:t>NOFA</a:t>
            </a:r>
            <a:r>
              <a:rPr lang="en-US" dirty="0"/>
              <a:t> has been updated on Grants.gov to reflect this increase in funds available</a:t>
            </a:r>
          </a:p>
          <a:p>
            <a:pPr lvl="0"/>
            <a:r>
              <a:rPr lang="en-US" dirty="0"/>
              <a:t>Funds must be awarded by September 30, 2017</a:t>
            </a:r>
          </a:p>
          <a:p>
            <a:pPr lvl="0"/>
            <a:r>
              <a:rPr lang="en-US" dirty="0"/>
              <a:t>Funds are available NOW</a:t>
            </a:r>
          </a:p>
          <a:p>
            <a:endParaRPr lang="en-US" dirty="0"/>
          </a:p>
          <a:p>
            <a:pPr lvl="0"/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lvl="1" indent="0">
              <a:buNone/>
            </a:pPr>
            <a:endParaRPr 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FD24C-ECD9-4A05-8F46-80D33D5B8CC0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58288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Eligible communities/regions</a:t>
            </a:r>
            <a:endParaRPr lang="en-US" dirty="0">
              <a:ea typeface="ＭＳ Ｐゴシック" pitchFamily="-65" charset="-12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066800"/>
            <a:ext cx="8305800" cy="528955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800" dirty="0">
                <a:latin typeface="Arial Rounded MT Bold" panose="020F0704030504030204" pitchFamily="34" charset="0"/>
              </a:rPr>
              <a:t>P</a:t>
            </a:r>
            <a:r>
              <a:rPr lang="en-US" sz="2800" dirty="0" smtClean="0">
                <a:latin typeface="Arial Rounded MT Bold" panose="020F0704030504030204" pitchFamily="34" charset="0"/>
              </a:rPr>
              <a:t>rojects located </a:t>
            </a:r>
            <a:r>
              <a:rPr lang="en-US" sz="2800" dirty="0">
                <a:latin typeface="Arial Rounded MT Bold" panose="020F0704030504030204" pitchFamily="34" charset="0"/>
              </a:rPr>
              <a:t>within and targeted to communities or regions that </a:t>
            </a:r>
            <a:r>
              <a:rPr lang="en-US" sz="2800" u="sng" dirty="0">
                <a:latin typeface="Arial Rounded MT Bold" panose="020F0704030504030204" pitchFamily="34" charset="0"/>
              </a:rPr>
              <a:t>have been </a:t>
            </a:r>
            <a:r>
              <a:rPr lang="en-US" sz="2800" dirty="0">
                <a:latin typeface="Arial Rounded MT Bold" panose="020F0704030504030204" pitchFamily="34" charset="0"/>
              </a:rPr>
              <a:t>impacted, or </a:t>
            </a:r>
            <a:r>
              <a:rPr lang="en-US" sz="2800" dirty="0" smtClean="0">
                <a:latin typeface="Arial Rounded MT Bold" panose="020F0704030504030204" pitchFamily="34" charset="0"/>
              </a:rPr>
              <a:t>can </a:t>
            </a:r>
            <a:r>
              <a:rPr lang="en-US" sz="2800" dirty="0">
                <a:latin typeface="Arial Rounded MT Bold" panose="020F0704030504030204" pitchFamily="34" charset="0"/>
              </a:rPr>
              <a:t>reasonably demonstrate that they </a:t>
            </a:r>
            <a:r>
              <a:rPr lang="en-US" sz="2800" u="sng" dirty="0">
                <a:latin typeface="Arial Rounded MT Bold" panose="020F0704030504030204" pitchFamily="34" charset="0"/>
              </a:rPr>
              <a:t>will be </a:t>
            </a:r>
            <a:r>
              <a:rPr lang="en-US" sz="2800" dirty="0">
                <a:latin typeface="Arial Rounded MT Bold" panose="020F0704030504030204" pitchFamily="34" charset="0"/>
              </a:rPr>
              <a:t>impacted, by </a:t>
            </a:r>
            <a:endParaRPr lang="en-US" sz="2800" dirty="0" smtClean="0">
              <a:latin typeface="Arial Rounded MT Bold" panose="020F0704030504030204" pitchFamily="34" charset="0"/>
            </a:endParaRPr>
          </a:p>
          <a:p>
            <a:pPr marL="0" indent="0">
              <a:buNone/>
            </a:pPr>
            <a:endParaRPr lang="en-US" dirty="0"/>
          </a:p>
          <a:p>
            <a:pPr lvl="0">
              <a:lnSpc>
                <a:spcPct val="150000"/>
              </a:lnSpc>
            </a:pPr>
            <a:r>
              <a:rPr lang="en-US" dirty="0"/>
              <a:t>coal </a:t>
            </a:r>
            <a:r>
              <a:rPr lang="en-US" b="1" dirty="0"/>
              <a:t>mining</a:t>
            </a:r>
            <a:r>
              <a:rPr lang="en-US" dirty="0"/>
              <a:t> employment loss, and/or </a:t>
            </a:r>
          </a:p>
          <a:p>
            <a:pPr lvl="0">
              <a:lnSpc>
                <a:spcPct val="150000"/>
              </a:lnSpc>
            </a:pPr>
            <a:r>
              <a:rPr lang="en-US" dirty="0"/>
              <a:t>coal </a:t>
            </a:r>
            <a:r>
              <a:rPr lang="en-US" b="1" dirty="0"/>
              <a:t>power plant </a:t>
            </a:r>
            <a:r>
              <a:rPr lang="en-US" dirty="0"/>
              <a:t>employment loss, and/or </a:t>
            </a:r>
          </a:p>
          <a:p>
            <a:pPr lvl="0">
              <a:lnSpc>
                <a:spcPct val="150000"/>
              </a:lnSpc>
            </a:pPr>
            <a:r>
              <a:rPr lang="en-US" dirty="0"/>
              <a:t>employment loss in the </a:t>
            </a:r>
            <a:r>
              <a:rPr lang="en-US" b="1" dirty="0"/>
              <a:t>supply chain </a:t>
            </a:r>
            <a:r>
              <a:rPr lang="en-US" dirty="0"/>
              <a:t>industries of </a:t>
            </a:r>
            <a:r>
              <a:rPr lang="en-US" dirty="0" smtClean="0"/>
              <a:t>either</a:t>
            </a:r>
            <a:endParaRPr lang="en-US" dirty="0"/>
          </a:p>
          <a:p>
            <a:pPr marL="0" indent="0">
              <a:buNone/>
            </a:pPr>
            <a:endParaRPr lang="en-US" sz="1800" dirty="0" smtClean="0"/>
          </a:p>
          <a:p>
            <a:pPr marL="0" indent="0">
              <a:buNone/>
            </a:pPr>
            <a:endParaRPr lang="en-US" dirty="0"/>
          </a:p>
          <a:p>
            <a:pPr lvl="0"/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lvl="1" indent="0">
              <a:buNone/>
            </a:pPr>
            <a:endParaRPr 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FD24C-ECD9-4A05-8F46-80D33D5B8CC0}" type="slidenum">
              <a:rPr lang="en-US" smtClean="0"/>
              <a:pPr/>
              <a:t>3</a:t>
            </a:fld>
            <a:endParaRPr lang="en-US" dirty="0"/>
          </a:p>
        </p:txBody>
      </p:sp>
      <p:pic>
        <p:nvPicPr>
          <p:cNvPr id="5" name="Picture 4" descr="http://www.worldcoal.org/&lt;strong&gt;coal&lt;/strong&gt;/uses-of-&lt;strong&gt;coal&lt;/strong&gt;/&lt;strong&gt;coal&lt;/strong&gt;-electricity/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62475" y="3424237"/>
            <a:ext cx="19050" cy="95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67691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Eligible Applicants/</a:t>
            </a:r>
            <a:r>
              <a:rPr lang="en-US" dirty="0" err="1" smtClean="0"/>
              <a:t>ReCIPIENTS</a:t>
            </a:r>
            <a:endParaRPr lang="en-US" dirty="0">
              <a:ea typeface="ＭＳ Ｐゴシック" pitchFamily="-65" charset="-12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066800"/>
            <a:ext cx="8305800" cy="528955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800" dirty="0" smtClean="0">
                <a:latin typeface="Arial Rounded MT Bold" panose="020F0704030504030204" pitchFamily="34" charset="0"/>
              </a:rPr>
              <a:t>EDA will accept applications from the following eligible entities: </a:t>
            </a:r>
          </a:p>
          <a:p>
            <a:pPr marL="0" indent="0">
              <a:buNone/>
            </a:pPr>
            <a:endParaRPr lang="en-US" dirty="0"/>
          </a:p>
          <a:p>
            <a:pPr lvl="0"/>
            <a:r>
              <a:rPr lang="en-US" sz="2000" dirty="0" smtClean="0"/>
              <a:t>District Organizations</a:t>
            </a:r>
          </a:p>
          <a:p>
            <a:pPr lvl="0"/>
            <a:r>
              <a:rPr lang="en-US" sz="2000" dirty="0" smtClean="0"/>
              <a:t>Indian Tribe, or consortium of Tribes</a:t>
            </a:r>
          </a:p>
          <a:p>
            <a:pPr lvl="0"/>
            <a:r>
              <a:rPr lang="en-US" sz="2000" dirty="0" smtClean="0"/>
              <a:t>State, County, City or other political subdivision of a state, or consortium of political subdivisions</a:t>
            </a:r>
          </a:p>
          <a:p>
            <a:pPr lvl="0"/>
            <a:r>
              <a:rPr lang="en-US" sz="2000" dirty="0" smtClean="0"/>
              <a:t>Institutions of higher education, or consortium of such institutions</a:t>
            </a:r>
          </a:p>
          <a:p>
            <a:pPr lvl="0"/>
            <a:r>
              <a:rPr lang="en-US" sz="2000" dirty="0" smtClean="0"/>
              <a:t>Public or private non-profit organization or association acting in cooperation with a political subdivision of a state. </a:t>
            </a:r>
            <a:endParaRPr lang="en-US" sz="2000" dirty="0"/>
          </a:p>
          <a:p>
            <a:pPr lvl="0"/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0" indent="0">
              <a:buNone/>
            </a:pPr>
            <a:r>
              <a:rPr lang="en-US" sz="2000" i="1" dirty="0" smtClean="0">
                <a:latin typeface="Arial" panose="020B0604020202020204" pitchFamily="34" charset="0"/>
                <a:cs typeface="Arial" panose="020B0604020202020204" pitchFamily="34" charset="0"/>
              </a:rPr>
              <a:t>EDA is not authorized to provide ACC grants to individuals or to for profit businesses.</a:t>
            </a:r>
          </a:p>
          <a:p>
            <a:pPr marL="457200" lvl="1" indent="0">
              <a:buNone/>
            </a:pPr>
            <a:endParaRPr lang="en-US" sz="160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FD24C-ECD9-4A05-8F46-80D33D5B8CC0}" type="slidenum">
              <a:rPr lang="en-US" smtClean="0"/>
              <a:pPr/>
              <a:t>4</a:t>
            </a:fld>
            <a:endParaRPr lang="en-US" dirty="0"/>
          </a:p>
        </p:txBody>
      </p:sp>
      <p:pic>
        <p:nvPicPr>
          <p:cNvPr id="5" name="Picture 4" descr="http://www.worldcoal.org/&lt;strong&gt;coal&lt;/strong&gt;/uses-of-&lt;strong&gt;coal&lt;/strong&gt;/&lt;strong&gt;coal&lt;/strong&gt;-electricity/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62475" y="3424237"/>
            <a:ext cx="19050" cy="95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56348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ea typeface="ＭＳ Ｐゴシック" pitchFamily="-65" charset="-128"/>
              </a:rPr>
              <a:t>ACC 2017 Objectives </a:t>
            </a:r>
            <a:endParaRPr lang="en-US" dirty="0">
              <a:ea typeface="ＭＳ Ｐゴシック" pitchFamily="-65" charset="-12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066800"/>
            <a:ext cx="8305800" cy="528955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800" dirty="0" smtClean="0">
                <a:latin typeface="Arial Rounded MT Bold" panose="020F0704030504030204" pitchFamily="34" charset="0"/>
              </a:rPr>
              <a:t>To </a:t>
            </a:r>
            <a:r>
              <a:rPr lang="en-US" sz="2800" dirty="0">
                <a:latin typeface="Arial Rounded MT Bold" panose="020F0704030504030204" pitchFamily="34" charset="0"/>
              </a:rPr>
              <a:t>i</a:t>
            </a:r>
            <a:r>
              <a:rPr lang="en-US" sz="2800" dirty="0" smtClean="0">
                <a:latin typeface="Arial Rounded MT Bold" panose="020F0704030504030204" pitchFamily="34" charset="0"/>
              </a:rPr>
              <a:t>nvest </a:t>
            </a:r>
            <a:r>
              <a:rPr lang="en-US" sz="2800" dirty="0">
                <a:latin typeface="Arial Rounded MT Bold" panose="020F0704030504030204" pitchFamily="34" charset="0"/>
              </a:rPr>
              <a:t>in </a:t>
            </a:r>
            <a:r>
              <a:rPr lang="en-US" sz="2800" dirty="0" smtClean="0">
                <a:latin typeface="Arial Rounded MT Bold" panose="020F0704030504030204" pitchFamily="34" charset="0"/>
              </a:rPr>
              <a:t>projects </a:t>
            </a:r>
            <a:r>
              <a:rPr lang="en-US" sz="2800" dirty="0">
                <a:latin typeface="Arial Rounded MT Bold" panose="020F0704030504030204" pitchFamily="34" charset="0"/>
              </a:rPr>
              <a:t>and activities that will produce any one or any combination of the following outcomes: </a:t>
            </a:r>
            <a:endParaRPr lang="en-US" sz="2800" dirty="0" smtClean="0">
              <a:latin typeface="Arial Rounded MT Bold" panose="020F0704030504030204" pitchFamily="34" charset="0"/>
            </a:endParaRPr>
          </a:p>
          <a:p>
            <a:pPr marL="0" indent="0">
              <a:buNone/>
            </a:pPr>
            <a:endParaRPr lang="en-US" sz="1800" dirty="0"/>
          </a:p>
          <a:p>
            <a:pPr lvl="0"/>
            <a:r>
              <a:rPr lang="en-US" dirty="0"/>
              <a:t>Economic </a:t>
            </a:r>
            <a:r>
              <a:rPr lang="en-US" dirty="0" smtClean="0"/>
              <a:t>Diversification </a:t>
            </a:r>
            <a:endParaRPr lang="en-US" dirty="0"/>
          </a:p>
          <a:p>
            <a:pPr lvl="0"/>
            <a:r>
              <a:rPr lang="en-US" dirty="0"/>
              <a:t>Job </a:t>
            </a:r>
            <a:r>
              <a:rPr lang="en-US" dirty="0" smtClean="0"/>
              <a:t>Creation </a:t>
            </a:r>
            <a:endParaRPr lang="en-US" dirty="0"/>
          </a:p>
          <a:p>
            <a:pPr lvl="0"/>
            <a:r>
              <a:rPr lang="en-US" dirty="0"/>
              <a:t>Capital </a:t>
            </a:r>
            <a:r>
              <a:rPr lang="en-US" dirty="0" smtClean="0"/>
              <a:t>Investment (Public and Private) </a:t>
            </a:r>
            <a:endParaRPr lang="en-US" dirty="0"/>
          </a:p>
          <a:p>
            <a:pPr lvl="0"/>
            <a:r>
              <a:rPr lang="en-US" dirty="0"/>
              <a:t>Workforce Development and Reemployment Opportunities </a:t>
            </a:r>
          </a:p>
          <a:p>
            <a:pPr marL="0" indent="0">
              <a:buNone/>
            </a:pPr>
            <a:endParaRPr lang="en-US" sz="1800" dirty="0" smtClean="0"/>
          </a:p>
          <a:p>
            <a:endParaRPr lang="en-US" dirty="0"/>
          </a:p>
          <a:p>
            <a:pPr lvl="0"/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lvl="1" indent="0">
              <a:buNone/>
            </a:pPr>
            <a:endParaRPr 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FD24C-ECD9-4A05-8F46-80D33D5B8CC0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16244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ea typeface="ＭＳ Ｐゴシック" pitchFamily="-65" charset="-128"/>
              </a:rPr>
              <a:t>ACC 2017 objectives</a:t>
            </a:r>
            <a:endParaRPr lang="en-US" dirty="0">
              <a:ea typeface="ＭＳ Ｐゴシック" pitchFamily="-65" charset="-12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066800"/>
            <a:ext cx="8305800" cy="528955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800" dirty="0">
                <a:latin typeface="Arial Rounded MT Bold" panose="020F0704030504030204" pitchFamily="34" charset="0"/>
              </a:rPr>
              <a:t>Under the ACC 2017 initiative, EDA prioritizes </a:t>
            </a:r>
            <a:r>
              <a:rPr lang="en-US" sz="2800" i="1" dirty="0">
                <a:latin typeface="Arial Rounded MT Bold" panose="020F0704030504030204" pitchFamily="34" charset="0"/>
              </a:rPr>
              <a:t>implementation</a:t>
            </a:r>
            <a:r>
              <a:rPr lang="en-US" sz="2800" dirty="0">
                <a:latin typeface="Arial Rounded MT Bold" panose="020F0704030504030204" pitchFamily="34" charset="0"/>
              </a:rPr>
              <a:t> projects and activities that</a:t>
            </a:r>
            <a:r>
              <a:rPr lang="en-US" dirty="0"/>
              <a:t>: </a:t>
            </a:r>
          </a:p>
          <a:p>
            <a:pPr marL="0" indent="0">
              <a:buNone/>
            </a:pPr>
            <a:endParaRPr lang="en-US" dirty="0"/>
          </a:p>
          <a:p>
            <a:pPr lvl="0"/>
            <a:r>
              <a:rPr lang="en-US" dirty="0"/>
              <a:t>Will produce multiple economic and workforce development </a:t>
            </a:r>
            <a:r>
              <a:rPr lang="en-US" dirty="0" smtClean="0"/>
              <a:t>outcomes; and </a:t>
            </a:r>
            <a:endParaRPr lang="en-US" dirty="0"/>
          </a:p>
          <a:p>
            <a:r>
              <a:rPr lang="en-US" dirty="0"/>
              <a:t>Are specifically identified under local and regional economic development plans that have been collaboratively produced by diverse local and regional stakeholders</a:t>
            </a:r>
            <a:endParaRPr lang="en-US" sz="1800" dirty="0" smtClean="0"/>
          </a:p>
          <a:p>
            <a:endParaRPr lang="en-US" dirty="0"/>
          </a:p>
          <a:p>
            <a:pPr lvl="0"/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lvl="1" indent="0">
              <a:buNone/>
            </a:pPr>
            <a:endParaRPr 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FD24C-ECD9-4A05-8F46-80D33D5B8CC0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60040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Potential </a:t>
            </a:r>
            <a:r>
              <a:rPr lang="en-US" dirty="0" err="1" smtClean="0"/>
              <a:t>eda</a:t>
            </a:r>
            <a:r>
              <a:rPr lang="en-US" dirty="0" smtClean="0"/>
              <a:t> ACC investments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343883"/>
            <a:ext cx="8229600" cy="49831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>
                <a:latin typeface="Arial Rounded MT Bold" panose="020F0704030504030204" pitchFamily="34" charset="0"/>
              </a:rPr>
              <a:t>EDA </a:t>
            </a:r>
            <a:r>
              <a:rPr lang="en-US" dirty="0">
                <a:latin typeface="Arial Rounded MT Bold" panose="020F0704030504030204" pitchFamily="34" charset="0"/>
              </a:rPr>
              <a:t>can award </a:t>
            </a:r>
            <a:r>
              <a:rPr lang="en-US" dirty="0" smtClean="0">
                <a:latin typeface="Arial Rounded MT Bold" panose="020F0704030504030204" pitchFamily="34" charset="0"/>
              </a:rPr>
              <a:t>ACC 2017 funds </a:t>
            </a:r>
            <a:r>
              <a:rPr lang="en-US" dirty="0">
                <a:latin typeface="Arial Rounded MT Bold" panose="020F0704030504030204" pitchFamily="34" charset="0"/>
              </a:rPr>
              <a:t>to support a variety of economic development and diversification projects, including, but not limited to</a:t>
            </a:r>
            <a:r>
              <a:rPr lang="en-US" dirty="0" smtClean="0">
                <a:latin typeface="Arial Rounded MT Bold" panose="020F0704030504030204" pitchFamily="34" charset="0"/>
              </a:rPr>
              <a:t>:</a:t>
            </a:r>
          </a:p>
          <a:p>
            <a:pPr marL="0" indent="0">
              <a:spcBef>
                <a:spcPts val="0"/>
              </a:spcBef>
              <a:buNone/>
            </a:pPr>
            <a:endParaRPr lang="en-US" sz="1200" dirty="0"/>
          </a:p>
          <a:p>
            <a:pPr lvl="0">
              <a:lnSpc>
                <a:spcPct val="150000"/>
              </a:lnSpc>
              <a:spcBef>
                <a:spcPts val="0"/>
              </a:spcBef>
            </a:pPr>
            <a:r>
              <a:rPr lang="en-US" sz="2000" dirty="0" smtClean="0"/>
              <a:t>New Business Creation</a:t>
            </a:r>
          </a:p>
          <a:p>
            <a:pPr lvl="0">
              <a:lnSpc>
                <a:spcPct val="150000"/>
              </a:lnSpc>
              <a:spcBef>
                <a:spcPts val="0"/>
              </a:spcBef>
            </a:pPr>
            <a:r>
              <a:rPr lang="en-US" sz="2000" dirty="0" smtClean="0"/>
              <a:t>Job Creation (New and Existing Industries)</a:t>
            </a:r>
          </a:p>
          <a:p>
            <a:pPr lvl="0">
              <a:lnSpc>
                <a:spcPct val="150000"/>
              </a:lnSpc>
              <a:spcBef>
                <a:spcPts val="0"/>
              </a:spcBef>
            </a:pPr>
            <a:r>
              <a:rPr lang="en-US" sz="2000" dirty="0" smtClean="0"/>
              <a:t>Cultivation </a:t>
            </a:r>
            <a:r>
              <a:rPr lang="en-US" sz="2000" dirty="0"/>
              <a:t>of </a:t>
            </a:r>
            <a:r>
              <a:rPr lang="en-US" sz="2000" dirty="0" smtClean="0"/>
              <a:t>Local </a:t>
            </a:r>
            <a:r>
              <a:rPr lang="en-US" sz="2000" dirty="0"/>
              <a:t>and </a:t>
            </a:r>
            <a:r>
              <a:rPr lang="en-US" sz="2000" dirty="0" smtClean="0"/>
              <a:t>Regional Entrepreneurship</a:t>
            </a:r>
            <a:r>
              <a:rPr lang="en-US" sz="2000" dirty="0"/>
              <a:t>; </a:t>
            </a:r>
          </a:p>
          <a:p>
            <a:pPr lvl="0">
              <a:lnSpc>
                <a:spcPct val="150000"/>
              </a:lnSpc>
              <a:spcBef>
                <a:spcPts val="0"/>
              </a:spcBef>
            </a:pPr>
            <a:r>
              <a:rPr lang="en-US" sz="2000" dirty="0"/>
              <a:t>Strengthening or </a:t>
            </a:r>
            <a:r>
              <a:rPr lang="en-US" sz="2000" dirty="0" smtClean="0"/>
              <a:t>Developing Existing </a:t>
            </a:r>
            <a:r>
              <a:rPr lang="en-US" sz="2000" dirty="0"/>
              <a:t>or </a:t>
            </a:r>
            <a:r>
              <a:rPr lang="en-US" sz="2000" dirty="0" smtClean="0"/>
              <a:t>Emerging Industry  Clusters</a:t>
            </a:r>
          </a:p>
          <a:p>
            <a:pPr lvl="0">
              <a:lnSpc>
                <a:spcPct val="160000"/>
              </a:lnSpc>
              <a:spcBef>
                <a:spcPts val="0"/>
              </a:spcBef>
            </a:pPr>
            <a:r>
              <a:rPr lang="en-US" sz="2000" dirty="0"/>
              <a:t>Development of Business Incubator Programs </a:t>
            </a:r>
          </a:p>
          <a:p>
            <a:pPr lvl="0">
              <a:lnSpc>
                <a:spcPct val="110000"/>
              </a:lnSpc>
              <a:spcBef>
                <a:spcPts val="0"/>
              </a:spcBef>
            </a:pPr>
            <a:r>
              <a:rPr lang="en-US" sz="2000" dirty="0"/>
              <a:t>Facilitating Access to Private Capital Investment</a:t>
            </a:r>
          </a:p>
          <a:p>
            <a:pPr lvl="0">
              <a:spcBef>
                <a:spcPts val="0"/>
              </a:spcBef>
            </a:pPr>
            <a:r>
              <a:rPr lang="en-US" sz="2000" dirty="0"/>
              <a:t>Facilitating and Promoting Market Access for Regional Goods and Services</a:t>
            </a:r>
          </a:p>
          <a:p>
            <a:pPr lvl="0">
              <a:lnSpc>
                <a:spcPct val="160000"/>
              </a:lnSpc>
              <a:spcBef>
                <a:spcPts val="0"/>
              </a:spcBef>
            </a:pPr>
            <a:r>
              <a:rPr lang="en-US" sz="2000" dirty="0"/>
              <a:t>Developing Economic Diversification Strategies</a:t>
            </a:r>
          </a:p>
          <a:p>
            <a:pPr lvl="0">
              <a:lnSpc>
                <a:spcPct val="150000"/>
              </a:lnSpc>
              <a:spcBef>
                <a:spcPts val="0"/>
              </a:spcBef>
            </a:pPr>
            <a:endParaRPr lang="en-US" sz="20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FD24C-ECD9-4A05-8F46-80D33D5B8CC0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32234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ACC application procedures</a:t>
            </a:r>
            <a:endParaRPr lang="en-US" dirty="0">
              <a:ea typeface="ＭＳ Ｐゴシック" pitchFamily="-65" charset="-12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066800"/>
            <a:ext cx="8305800" cy="5410200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4000" u="sng" dirty="0" smtClean="0">
                <a:cs typeface="Arial" panose="020B0604020202020204" pitchFamily="34" charset="0"/>
              </a:rPr>
              <a:t>Two-Stage Process</a:t>
            </a:r>
          </a:p>
          <a:p>
            <a:pPr marL="514350" indent="-514350" algn="ctr">
              <a:lnSpc>
                <a:spcPct val="150000"/>
              </a:lnSpc>
              <a:buFont typeface="+mj-lt"/>
              <a:buAutoNum type="arabicPeriod"/>
            </a:pPr>
            <a:r>
              <a:rPr lang="en-US" sz="3600" dirty="0" smtClean="0">
                <a:cs typeface="Arial" panose="020B0604020202020204" pitchFamily="34" charset="0"/>
              </a:rPr>
              <a:t> </a:t>
            </a:r>
            <a:r>
              <a:rPr lang="en-US" sz="3200" dirty="0" smtClean="0">
                <a:cs typeface="Arial" panose="020B0604020202020204" pitchFamily="34" charset="0"/>
              </a:rPr>
              <a:t>Initial Proposal </a:t>
            </a:r>
          </a:p>
          <a:p>
            <a:pPr marL="228600" indent="-228600" algn="ctr">
              <a:lnSpc>
                <a:spcPct val="150000"/>
              </a:lnSpc>
              <a:buFont typeface="+mj-lt"/>
              <a:buAutoNum type="arabicPeriod"/>
            </a:pPr>
            <a:endParaRPr lang="en-US" dirty="0" smtClean="0">
              <a:cs typeface="Arial" panose="020B0604020202020204" pitchFamily="34" charset="0"/>
            </a:endParaRPr>
          </a:p>
          <a:p>
            <a:pPr marL="0" indent="0" algn="ctr">
              <a:spcBef>
                <a:spcPts val="0"/>
              </a:spcBef>
              <a:buNone/>
            </a:pPr>
            <a:endParaRPr lang="en-US" sz="1200" dirty="0" smtClean="0">
              <a:cs typeface="Arial" panose="020B0604020202020204" pitchFamily="34" charset="0"/>
            </a:endParaRPr>
          </a:p>
          <a:p>
            <a:pPr marL="0" indent="0" algn="ctr">
              <a:buNone/>
            </a:pPr>
            <a:endParaRPr lang="en-US" dirty="0" smtClean="0">
              <a:cs typeface="Arial" panose="020B0604020202020204" pitchFamily="34" charset="0"/>
            </a:endParaRPr>
          </a:p>
          <a:p>
            <a:pPr marL="0" indent="0" algn="ctr">
              <a:lnSpc>
                <a:spcPct val="150000"/>
              </a:lnSpc>
              <a:buNone/>
            </a:pPr>
            <a:r>
              <a:rPr lang="en-US" sz="3200" dirty="0">
                <a:cs typeface="Arial" panose="020B0604020202020204" pitchFamily="34" charset="0"/>
              </a:rPr>
              <a:t> </a:t>
            </a:r>
            <a:r>
              <a:rPr lang="en-US" sz="3200" dirty="0" smtClean="0">
                <a:cs typeface="Arial" panose="020B0604020202020204" pitchFamily="34" charset="0"/>
              </a:rPr>
              <a:t>2. </a:t>
            </a:r>
            <a:r>
              <a:rPr lang="en-US" sz="3200" dirty="0">
                <a:cs typeface="Arial" panose="020B0604020202020204" pitchFamily="34" charset="0"/>
              </a:rPr>
              <a:t>Complete Application</a:t>
            </a:r>
          </a:p>
          <a:p>
            <a:pPr marL="514350" indent="-514350" algn="ctr">
              <a:lnSpc>
                <a:spcPct val="150000"/>
              </a:lnSpc>
              <a:buFont typeface="+mj-lt"/>
              <a:buAutoNum type="arabicPeriod"/>
            </a:pPr>
            <a:endParaRPr lang="en-US" sz="3200" dirty="0">
              <a:cs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FD24C-ECD9-4A05-8F46-80D33D5B8CC0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5" name="Down Arrow 4"/>
          <p:cNvSpPr/>
          <p:nvPr/>
        </p:nvSpPr>
        <p:spPr>
          <a:xfrm>
            <a:off x="4457700" y="3063877"/>
            <a:ext cx="609600" cy="4572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46688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ACC application procedures: Proposal</a:t>
            </a:r>
            <a:endParaRPr lang="en-US" dirty="0">
              <a:ea typeface="ＭＳ Ｐゴシック" pitchFamily="-65" charset="-12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295400"/>
            <a:ext cx="8305800" cy="5257800"/>
          </a:xfrm>
        </p:spPr>
        <p:txBody>
          <a:bodyPr>
            <a:noAutofit/>
          </a:bodyPr>
          <a:lstStyle/>
          <a:p>
            <a:pPr marL="0" lvl="0" indent="0">
              <a:buNone/>
            </a:pPr>
            <a:r>
              <a:rPr lang="en-US" dirty="0">
                <a:latin typeface="Arial Rounded MT Bold" panose="020F0704030504030204" pitchFamily="34" charset="0"/>
              </a:rPr>
              <a:t>PRC’s will use the following factors to determine if an ACC proposal is “Responsive” or “Not Responsive</a:t>
            </a:r>
            <a:r>
              <a:rPr lang="en-US" sz="2000" dirty="0" smtClean="0"/>
              <a:t>”: </a:t>
            </a:r>
            <a:endParaRPr lang="en-US" sz="2000" dirty="0"/>
          </a:p>
          <a:p>
            <a:pPr marL="0" indent="0">
              <a:buNone/>
            </a:pPr>
            <a:endParaRPr lang="en-US" sz="1200" dirty="0"/>
          </a:p>
          <a:p>
            <a:pPr lvl="0">
              <a:lnSpc>
                <a:spcPct val="150000"/>
              </a:lnSpc>
              <a:buFont typeface="+mj-lt"/>
              <a:buAutoNum type="arabicPeriod"/>
            </a:pPr>
            <a:r>
              <a:rPr lang="en-US" sz="2000" dirty="0" smtClean="0"/>
              <a:t>Alignment with </a:t>
            </a:r>
            <a:r>
              <a:rPr lang="en-US" sz="2000" dirty="0"/>
              <a:t>the priorities and objectives of </a:t>
            </a:r>
            <a:r>
              <a:rPr lang="en-US" sz="2000" dirty="0" smtClean="0"/>
              <a:t>ACC 2017; </a:t>
            </a:r>
          </a:p>
          <a:p>
            <a:pPr lvl="0">
              <a:buFont typeface="+mj-lt"/>
              <a:buAutoNum type="arabicPeriod"/>
            </a:pPr>
            <a:r>
              <a:rPr lang="en-US" sz="2000" dirty="0" smtClean="0"/>
              <a:t>Potential to </a:t>
            </a:r>
            <a:r>
              <a:rPr lang="en-US" sz="2000" dirty="0"/>
              <a:t>foster job creation and/or promote private investment in the regional economy or </a:t>
            </a:r>
            <a:r>
              <a:rPr lang="en-US" sz="2000" dirty="0" smtClean="0"/>
              <a:t>provide </a:t>
            </a:r>
            <a:r>
              <a:rPr lang="en-US" sz="2000" dirty="0"/>
              <a:t>information and tools necessary to further regional economic goals; </a:t>
            </a:r>
          </a:p>
          <a:p>
            <a:pPr lvl="0">
              <a:lnSpc>
                <a:spcPct val="150000"/>
              </a:lnSpc>
              <a:buFont typeface="+mj-lt"/>
              <a:buAutoNum type="arabicPeriod"/>
            </a:pPr>
            <a:r>
              <a:rPr lang="en-US" sz="2000" dirty="0"/>
              <a:t>A</a:t>
            </a:r>
            <a:r>
              <a:rPr lang="en-US" sz="2000" dirty="0" smtClean="0"/>
              <a:t>pplicant’s </a:t>
            </a:r>
            <a:r>
              <a:rPr lang="en-US" sz="2000" dirty="0"/>
              <a:t>eligibility to receive an EDA </a:t>
            </a:r>
            <a:r>
              <a:rPr lang="en-US" sz="2000" dirty="0" smtClean="0"/>
              <a:t>grant; </a:t>
            </a:r>
            <a:endParaRPr lang="en-US" sz="2000" dirty="0"/>
          </a:p>
          <a:p>
            <a:pPr lvl="0">
              <a:lnSpc>
                <a:spcPct val="150000"/>
              </a:lnSpc>
              <a:buFont typeface="+mj-lt"/>
              <a:buAutoNum type="arabicPeriod"/>
            </a:pPr>
            <a:r>
              <a:rPr lang="en-US" sz="2000" dirty="0"/>
              <a:t>E</a:t>
            </a:r>
            <a:r>
              <a:rPr lang="en-US" sz="2000" dirty="0" smtClean="0"/>
              <a:t>ligibility </a:t>
            </a:r>
            <a:r>
              <a:rPr lang="en-US" sz="2000" dirty="0"/>
              <a:t>of the Region in which the project will be located or will </a:t>
            </a:r>
            <a:r>
              <a:rPr lang="en-US" sz="2000" dirty="0" smtClean="0"/>
              <a:t>benefit; </a:t>
            </a:r>
          </a:p>
          <a:p>
            <a:pPr lvl="0">
              <a:buFont typeface="+mj-lt"/>
              <a:buAutoNum type="arabicPeriod"/>
            </a:pPr>
            <a:r>
              <a:rPr lang="en-US" sz="2000" dirty="0" smtClean="0"/>
              <a:t>Alignment </a:t>
            </a:r>
            <a:r>
              <a:rPr lang="en-US" sz="2000" dirty="0"/>
              <a:t>with the goals of the Public Works or Economic Adjustment Assistance programs, as </a:t>
            </a:r>
            <a:r>
              <a:rPr lang="en-US" sz="2000" dirty="0" smtClean="0"/>
              <a:t>applicable </a:t>
            </a:r>
          </a:p>
          <a:p>
            <a:pPr marL="0" lvl="0" indent="0">
              <a:spcBef>
                <a:spcPts val="0"/>
              </a:spcBef>
              <a:buNone/>
            </a:pPr>
            <a:endParaRPr lang="en-US" sz="1200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FD24C-ECD9-4A05-8F46-80D33D5B8CC0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98350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EDA_PPT_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barnes -cluster and recovery brief ARDI 12-5-11</Template>
  <TotalTime>6993</TotalTime>
  <Words>1142</Words>
  <Application>Microsoft Office PowerPoint</Application>
  <PresentationFormat>On-screen Show (4:3)</PresentationFormat>
  <Paragraphs>211</Paragraphs>
  <Slides>16</Slides>
  <Notes>16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16</vt:i4>
      </vt:variant>
    </vt:vector>
  </HeadingPairs>
  <TitlesOfParts>
    <vt:vector size="27" baseType="lpstr">
      <vt:lpstr>ＭＳ Ｐゴシック</vt:lpstr>
      <vt:lpstr>Arial</vt:lpstr>
      <vt:lpstr>Arial Narrow</vt:lpstr>
      <vt:lpstr>Arial Rounded MT Bold</vt:lpstr>
      <vt:lpstr>Calibri</vt:lpstr>
      <vt:lpstr>Courier New</vt:lpstr>
      <vt:lpstr>Georgia</vt:lpstr>
      <vt:lpstr>Times New Roman</vt:lpstr>
      <vt:lpstr>Wingdings</vt:lpstr>
      <vt:lpstr>Office Theme</vt:lpstr>
      <vt:lpstr>1_EDA_PPT_Template</vt:lpstr>
      <vt:lpstr>PowerPoint Presentation</vt:lpstr>
      <vt:lpstr>ACC 2017 overview</vt:lpstr>
      <vt:lpstr>Eligible communities/regions</vt:lpstr>
      <vt:lpstr>Eligible Applicants/ReCIPIENTS</vt:lpstr>
      <vt:lpstr>ACC 2017 Objectives </vt:lpstr>
      <vt:lpstr>ACC 2017 objectives</vt:lpstr>
      <vt:lpstr>Potential eda ACC investments</vt:lpstr>
      <vt:lpstr>ACC application procedures</vt:lpstr>
      <vt:lpstr>ACC application procedures: Proposal</vt:lpstr>
      <vt:lpstr>ACC application procedures: Complete applications</vt:lpstr>
      <vt:lpstr>ACC application procedures</vt:lpstr>
      <vt:lpstr>ACC 2017 Regional contacts </vt:lpstr>
      <vt:lpstr>Example (FY16)- university of Utah</vt:lpstr>
      <vt:lpstr>Example (FY16)-University of Pikeville</vt:lpstr>
      <vt:lpstr>resources</vt:lpstr>
      <vt:lpstr>Q&amp;A Session</vt:lpstr>
    </vt:vector>
  </TitlesOfParts>
  <Company>DEPARTMENT OF COMMERCE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Joshua Barnes</dc:creator>
  <cp:lastModifiedBy>Gilbert, Nancy L. (Federal)</cp:lastModifiedBy>
  <cp:revision>410</cp:revision>
  <cp:lastPrinted>2017-06-27T18:07:20Z</cp:lastPrinted>
  <dcterms:created xsi:type="dcterms:W3CDTF">2012-06-02T02:23:30Z</dcterms:created>
  <dcterms:modified xsi:type="dcterms:W3CDTF">2017-06-29T16:28:07Z</dcterms:modified>
</cp:coreProperties>
</file>