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7" r:id="rId3"/>
  </p:sldMasterIdLst>
  <p:notesMasterIdLst>
    <p:notesMasterId r:id="rId18"/>
  </p:notesMasterIdLst>
  <p:handoutMasterIdLst>
    <p:handoutMasterId r:id="rId19"/>
  </p:handoutMasterIdLst>
  <p:sldIdLst>
    <p:sldId id="374" r:id="rId4"/>
    <p:sldId id="424" r:id="rId5"/>
    <p:sldId id="489" r:id="rId6"/>
    <p:sldId id="473" r:id="rId7"/>
    <p:sldId id="488" r:id="rId8"/>
    <p:sldId id="495" r:id="rId9"/>
    <p:sldId id="490" r:id="rId10"/>
    <p:sldId id="491" r:id="rId11"/>
    <p:sldId id="492" r:id="rId12"/>
    <p:sldId id="501" r:id="rId13"/>
    <p:sldId id="498" r:id="rId14"/>
    <p:sldId id="497" r:id="rId15"/>
    <p:sldId id="493" r:id="rId16"/>
    <p:sldId id="500"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 Marthia" initials="" lastIdx="1" clrIdx="0"/>
  <p:cmAuthor id="1" name="GMcardle" initials="GM" lastIdx="4" clrIdx="1"/>
  <p:cmAuthor id="2" name="Lynott, Doug" initials="LD" lastIdx="1" clrIdx="2">
    <p:extLst>
      <p:ext uri="{19B8F6BF-5375-455C-9EA6-DF929625EA0E}">
        <p15:presenceInfo xmlns:p15="http://schemas.microsoft.com/office/powerpoint/2012/main" userId="S-1-5-21-400491793-1610620802-1684573522-1465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B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5" autoAdjust="0"/>
    <p:restoredTop sz="69069" autoAdjust="0"/>
  </p:normalViewPr>
  <p:slideViewPr>
    <p:cSldViewPr>
      <p:cViewPr varScale="1">
        <p:scale>
          <a:sx n="75" d="100"/>
          <a:sy n="75" d="100"/>
        </p:scale>
        <p:origin x="2550"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737"/>
          </a:xfrm>
          <a:prstGeom prst="rect">
            <a:avLst/>
          </a:prstGeom>
        </p:spPr>
        <p:txBody>
          <a:bodyPr vert="horz" lIns="94668" tIns="47334" rIns="94668" bIns="47334"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737"/>
          </a:xfrm>
          <a:prstGeom prst="rect">
            <a:avLst/>
          </a:prstGeom>
        </p:spPr>
        <p:txBody>
          <a:bodyPr vert="horz" lIns="94668" tIns="47334" rIns="94668" bIns="47334" rtlCol="0"/>
          <a:lstStyle>
            <a:lvl1pPr algn="r">
              <a:defRPr sz="1200"/>
            </a:lvl1pPr>
          </a:lstStyle>
          <a:p>
            <a:fld id="{700EBAF3-0EEF-488E-BF46-140C47A12700}" type="datetimeFigureOut">
              <a:rPr lang="en-US" smtClean="0"/>
              <a:pPr/>
              <a:t>6/1/2018</a:t>
            </a:fld>
            <a:endParaRPr lang="en-US" dirty="0"/>
          </a:p>
        </p:txBody>
      </p:sp>
      <p:sp>
        <p:nvSpPr>
          <p:cNvPr id="4" name="Footer Placeholder 3"/>
          <p:cNvSpPr>
            <a:spLocks noGrp="1"/>
          </p:cNvSpPr>
          <p:nvPr>
            <p:ph type="ftr" sz="quarter" idx="2"/>
          </p:nvPr>
        </p:nvSpPr>
        <p:spPr>
          <a:xfrm>
            <a:off x="0" y="8830003"/>
            <a:ext cx="3037840" cy="464737"/>
          </a:xfrm>
          <a:prstGeom prst="rect">
            <a:avLst/>
          </a:prstGeom>
        </p:spPr>
        <p:txBody>
          <a:bodyPr vert="horz" lIns="94668" tIns="47334" rIns="94668" bIns="4733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30003"/>
            <a:ext cx="3037840" cy="464737"/>
          </a:xfrm>
          <a:prstGeom prst="rect">
            <a:avLst/>
          </a:prstGeom>
        </p:spPr>
        <p:txBody>
          <a:bodyPr vert="horz" lIns="94668" tIns="47334" rIns="94668" bIns="47334" rtlCol="0" anchor="b"/>
          <a:lstStyle>
            <a:lvl1pPr algn="r">
              <a:defRPr sz="1200"/>
            </a:lvl1pPr>
          </a:lstStyle>
          <a:p>
            <a:fld id="{3E0DD2F7-0604-4859-9BC0-57C4193DFF86}" type="slidenum">
              <a:rPr lang="en-US" smtClean="0"/>
              <a:pPr/>
              <a:t>‹#›</a:t>
            </a:fld>
            <a:endParaRPr lang="en-US" dirty="0"/>
          </a:p>
        </p:txBody>
      </p:sp>
    </p:spTree>
    <p:extLst>
      <p:ext uri="{BB962C8B-B14F-4D97-AF65-F5344CB8AC3E}">
        <p14:creationId xmlns:p14="http://schemas.microsoft.com/office/powerpoint/2010/main" val="1983737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4668" tIns="47334" rIns="94668" bIns="47334"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4668" tIns="47334" rIns="94668" bIns="47334" rtlCol="0"/>
          <a:lstStyle>
            <a:lvl1pPr algn="r">
              <a:defRPr sz="1200"/>
            </a:lvl1pPr>
          </a:lstStyle>
          <a:p>
            <a:fld id="{628B9843-A2B7-4D5C-ADDC-ECFAFF7D4A75}" type="datetimeFigureOut">
              <a:rPr lang="en-US" smtClean="0"/>
              <a:pPr/>
              <a:t>6/1/2018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4668" tIns="47334" rIns="94668" bIns="4733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4668" tIns="47334" rIns="94668" bIns="4733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4668" tIns="47334" rIns="94668" bIns="4733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4668" tIns="47334" rIns="94668" bIns="47334" rtlCol="0" anchor="b"/>
          <a:lstStyle>
            <a:lvl1pPr algn="r">
              <a:defRPr sz="1200"/>
            </a:lvl1pPr>
          </a:lstStyle>
          <a:p>
            <a:fld id="{21DE1E34-A0D3-498D-802A-F2FC65B43729}" type="slidenum">
              <a:rPr lang="en-US" smtClean="0"/>
              <a:pPr/>
              <a:t>‹#›</a:t>
            </a:fld>
            <a:endParaRPr lang="en-US" dirty="0"/>
          </a:p>
        </p:txBody>
      </p:sp>
    </p:spTree>
    <p:extLst>
      <p:ext uri="{BB962C8B-B14F-4D97-AF65-F5344CB8AC3E}">
        <p14:creationId xmlns:p14="http://schemas.microsoft.com/office/powerpoint/2010/main" val="3994324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a:latin typeface="Arial Narrow" pitchFamily="-105" charset="0"/>
                <a:ea typeface="ＭＳ Ｐゴシック" pitchFamily="-105" charset="-128"/>
                <a:cs typeface="ＭＳ Ｐゴシック" pitchFamily="-105" charset="-128"/>
              </a:rPr>
              <a:t>I know</a:t>
            </a:r>
            <a:r>
              <a:rPr lang="en-US" b="1" baseline="0" dirty="0">
                <a:latin typeface="Arial Narrow" pitchFamily="-105" charset="0"/>
                <a:ea typeface="ＭＳ Ｐゴシック" pitchFamily="-105" charset="-128"/>
                <a:cs typeface="ＭＳ Ｐゴシック" pitchFamily="-105" charset="-128"/>
              </a:rPr>
              <a:t> there are a lot of questions about this new process so my goal for this next hour is to help answer some of those questions and provide clarity.</a:t>
            </a:r>
          </a:p>
          <a:p>
            <a:pPr eaLnBrk="1" hangingPunct="1">
              <a:spcBef>
                <a:spcPct val="0"/>
              </a:spcBef>
            </a:pPr>
            <a:endParaRPr lang="en-US" b="1" baseline="0" dirty="0">
              <a:latin typeface="Arial Narrow" pitchFamily="-105" charset="0"/>
              <a:ea typeface="ＭＳ Ｐゴシック" pitchFamily="-105" charset="-128"/>
              <a:cs typeface="ＭＳ Ｐゴシック" pitchFamily="-105" charset="-128"/>
            </a:endParaRPr>
          </a:p>
          <a:p>
            <a:pPr eaLnBrk="1" hangingPunct="1">
              <a:spcBef>
                <a:spcPct val="0"/>
              </a:spcBef>
            </a:pPr>
            <a:r>
              <a:rPr lang="en-US" b="1" baseline="0" dirty="0">
                <a:latin typeface="Arial Narrow" pitchFamily="-105" charset="0"/>
                <a:ea typeface="ＭＳ Ｐゴシック" pitchFamily="-105" charset="-128"/>
                <a:cs typeface="ＭＳ Ｐゴシック" pitchFamily="-105" charset="-128"/>
              </a:rPr>
              <a:t>I’ll first provide a brief explanation of how this new process came to be and will then dive in to a discussion of what this new process means for organizations, particularly EDD’s</a:t>
            </a:r>
            <a:r>
              <a:rPr lang="en-US" b="1" baseline="0">
                <a:latin typeface="Arial Narrow" pitchFamily="-105" charset="0"/>
                <a:ea typeface="ＭＳ Ｐゴシック" pitchFamily="-105" charset="-128"/>
                <a:cs typeface="ＭＳ Ｐゴシック" pitchFamily="-105" charset="-128"/>
              </a:rPr>
              <a:t>.  </a:t>
            </a:r>
          </a:p>
          <a:p>
            <a:pPr eaLnBrk="1" hangingPunct="1">
              <a:spcBef>
                <a:spcPct val="0"/>
              </a:spcBef>
            </a:pPr>
            <a:endParaRPr lang="en-US" b="1" baseline="0" dirty="0">
              <a:latin typeface="Arial Narrow" pitchFamily="-105" charset="0"/>
              <a:ea typeface="ＭＳ Ｐゴシック" pitchFamily="-105" charset="-128"/>
              <a:cs typeface="ＭＳ Ｐゴシック" pitchFamily="-105" charset="-128"/>
            </a:endParaRPr>
          </a:p>
          <a:p>
            <a:pPr eaLnBrk="1" hangingPunct="1">
              <a:spcBef>
                <a:spcPct val="0"/>
              </a:spcBef>
            </a:pPr>
            <a:r>
              <a:rPr lang="en-US" b="1" baseline="0" dirty="0">
                <a:latin typeface="Arial Narrow" pitchFamily="-105" charset="0"/>
                <a:ea typeface="ＭＳ Ｐゴシック" pitchFamily="-105" charset="-128"/>
                <a:cs typeface="ＭＳ Ｐゴシック" pitchFamily="-105" charset="-128"/>
              </a:rPr>
              <a:t>At the end we’ll have some time for questions. </a:t>
            </a:r>
            <a:endParaRPr lang="en-US" b="1" dirty="0">
              <a:latin typeface="Arial Narrow" pitchFamily="-105" charset="0"/>
              <a:ea typeface="ＭＳ Ｐゴシック" pitchFamily="-105" charset="-128"/>
              <a:cs typeface="ＭＳ Ｐゴシック" pitchFamily="-105" charset="-128"/>
            </a:endParaRPr>
          </a:p>
        </p:txBody>
      </p:sp>
      <p:sp>
        <p:nvSpPr>
          <p:cNvPr id="36868" name="Slide Number Placeholder 3"/>
          <p:cNvSpPr>
            <a:spLocks noGrp="1"/>
          </p:cNvSpPr>
          <p:nvPr>
            <p:ph type="sldNum" sz="quarter" idx="5"/>
          </p:nvPr>
        </p:nvSpPr>
        <p:spPr bwMode="auto">
          <a:noFill/>
          <a:ln>
            <a:miter lim="800000"/>
            <a:headEnd/>
            <a:tailEnd/>
          </a:ln>
        </p:spPr>
        <p:txBody>
          <a:bodyPr/>
          <a:lstStyle/>
          <a:p>
            <a:fld id="{9C68BE90-B58E-8D45-9FEB-D7CF46C2C354}" type="slidenum">
              <a:rPr lang="en-US">
                <a:solidFill>
                  <a:prstClr val="black"/>
                </a:solidFill>
              </a:rPr>
              <a:pPr/>
              <a:t>1</a:t>
            </a:fld>
            <a:endParaRPr 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dirty="0"/>
              <a:t>Two acceptable Certificates of Indirect Costs</a:t>
            </a:r>
          </a:p>
          <a:p>
            <a:endParaRPr lang="en-US" dirty="0"/>
          </a:p>
          <a:p>
            <a:pPr marL="171450" indent="-171450">
              <a:buFontTx/>
              <a:buChar char="-"/>
            </a:pPr>
            <a:r>
              <a:rPr lang="en-US" dirty="0"/>
              <a:t>Left: DOI’s Certificate of Indirect Costs</a:t>
            </a:r>
          </a:p>
          <a:p>
            <a:pPr marL="628650" lvl="1" indent="-171450">
              <a:buFontTx/>
              <a:buChar char="-"/>
            </a:pPr>
            <a:r>
              <a:rPr lang="en-US" dirty="0"/>
              <a:t>If you choose Option #1 from the previous slide and you decide not to submit anything to the Indirect Cost Coordinator at EDA but you still want to collect on indirect costs for your EDA awards, you may choose to submit this Certificate along with your EDA grant application, but you must include your indirect cost proposal (or equivalent document) which indicates your indirect cost rate, methodology, and how it was calculated</a:t>
            </a:r>
          </a:p>
          <a:p>
            <a:pPr marL="628650" lvl="1" indent="-171450">
              <a:buFontTx/>
              <a:buChar char="-"/>
            </a:pPr>
            <a:r>
              <a:rPr lang="en-US" dirty="0"/>
              <a:t>If you choose Option #2, you may submit this Certificate and the acknowledgment letter provided to you by the Indirect Cost Coordinator along with your grant application but you should still provide supporting documentation indicating your rate</a:t>
            </a:r>
          </a:p>
          <a:p>
            <a:pPr marL="457200" lvl="1" indent="0">
              <a:buFontTx/>
              <a:buNone/>
            </a:pPr>
            <a:endParaRPr lang="en-US" dirty="0"/>
          </a:p>
          <a:p>
            <a:pPr marL="171450" indent="-171450">
              <a:buFontTx/>
              <a:buChar char="-"/>
            </a:pPr>
            <a:r>
              <a:rPr lang="en-US" dirty="0"/>
              <a:t>Right: EDA’s Certificate of Indirect Costs</a:t>
            </a:r>
          </a:p>
          <a:p>
            <a:pPr marL="628650" lvl="1" indent="-171450">
              <a:buFontTx/>
              <a:buChar char="-"/>
            </a:pPr>
            <a:r>
              <a:rPr lang="en-US" dirty="0"/>
              <a:t>If you choose Option #1 from the previous slide and you decide not to submit anything to the Indirect Cost Coordinator at EDA but you still want to collect on indirect costs for your EDA awards, you may choose to submit this Certificate along with your EDA grant application, however it is still helpful to include documentation about how your rate was determined</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dirty="0"/>
              <a:t>If you choose Option #2, you may submit this Certificate and the acknowledgment letter provided to you by the Indirect Cost Coordinator along with your grant application but you should still provide supporting documentation indicating your rate</a:t>
            </a:r>
          </a:p>
          <a:p>
            <a:pPr marL="457200" lvl="1" indent="0">
              <a:buFontTx/>
              <a:buNone/>
            </a:pPr>
            <a:endParaRPr lang="en-US" dirty="0"/>
          </a:p>
          <a:p>
            <a:pPr marL="457200" lvl="1" indent="0">
              <a:buFontTx/>
              <a:buNone/>
            </a:pPr>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10</a:t>
            </a:fld>
            <a:endParaRPr lang="en-US" dirty="0"/>
          </a:p>
        </p:txBody>
      </p:sp>
    </p:spTree>
    <p:extLst>
      <p:ext uri="{BB962C8B-B14F-4D97-AF65-F5344CB8AC3E}">
        <p14:creationId xmlns:p14="http://schemas.microsoft.com/office/powerpoint/2010/main" val="9336498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11</a:t>
            </a:fld>
            <a:endParaRPr lang="en-US" dirty="0"/>
          </a:p>
        </p:txBody>
      </p:sp>
    </p:spTree>
    <p:extLst>
      <p:ext uri="{BB962C8B-B14F-4D97-AF65-F5344CB8AC3E}">
        <p14:creationId xmlns:p14="http://schemas.microsoft.com/office/powerpoint/2010/main" val="1243936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1200" kern="1200" dirty="0">
              <a:solidFill>
                <a:schemeClr val="tx1"/>
              </a:solidFill>
              <a:effectLst/>
              <a:latin typeface="+mn-lt"/>
              <a:ea typeface="+mn-ea"/>
              <a:cs typeface="+mn-cs"/>
            </a:endParaRPr>
          </a:p>
          <a:p>
            <a:pPr marL="228600" indent="-228600">
              <a:buAutoNum type="arabicPeriod"/>
            </a:pPr>
            <a:r>
              <a:rPr lang="en-US" sz="1200" kern="1200" dirty="0">
                <a:solidFill>
                  <a:schemeClr val="tx1"/>
                </a:solidFill>
                <a:effectLst/>
                <a:latin typeface="+mn-lt"/>
                <a:ea typeface="+mn-ea"/>
                <a:cs typeface="+mn-cs"/>
              </a:rPr>
              <a:t>When</a:t>
            </a:r>
            <a:r>
              <a:rPr lang="en-US" sz="1200" kern="1200" baseline="0" dirty="0">
                <a:solidFill>
                  <a:schemeClr val="tx1"/>
                </a:solidFill>
                <a:effectLst/>
                <a:latin typeface="+mn-lt"/>
                <a:ea typeface="+mn-ea"/>
                <a:cs typeface="+mn-cs"/>
              </a:rPr>
              <a:t> a state agency won’t accept an organization’s non-negotiated rate:</a:t>
            </a:r>
          </a:p>
          <a:p>
            <a:pPr lvl="1"/>
            <a:r>
              <a:rPr lang="en-US" sz="1200" dirty="0"/>
              <a:t>Granting agencies may request any type of documentation to substantiate an organization’s ICR</a:t>
            </a:r>
          </a:p>
          <a:p>
            <a:pPr lvl="1"/>
            <a:r>
              <a:rPr lang="en-US" sz="1200" dirty="0"/>
              <a:t>State agencies do not have to accept a federal rate</a:t>
            </a:r>
          </a:p>
          <a:p>
            <a:pPr lvl="1"/>
            <a:r>
              <a:rPr lang="en-US" sz="1200" dirty="0"/>
              <a:t>Recommendation: organization should consider getting a negotiated rate, an acknowledgment letter from EDA, or opt for the de minimis if eligible</a:t>
            </a:r>
            <a:endParaRPr lang="en-US" sz="1200" kern="1200" baseline="0" dirty="0">
              <a:solidFill>
                <a:schemeClr val="tx1"/>
              </a:solidFill>
              <a:effectLst/>
              <a:latin typeface="+mn-lt"/>
              <a:ea typeface="+mn-ea"/>
              <a:cs typeface="+mn-cs"/>
            </a:endParaRPr>
          </a:p>
          <a:p>
            <a:pPr marL="228600" indent="-228600">
              <a:buAutoNum type="arabicPeriod"/>
            </a:pPr>
            <a:endParaRPr lang="en-US" sz="1200" kern="1200" baseline="0" dirty="0">
              <a:solidFill>
                <a:schemeClr val="tx1"/>
              </a:solidFill>
              <a:effectLst/>
              <a:latin typeface="+mn-lt"/>
              <a:ea typeface="+mn-ea"/>
              <a:cs typeface="+mn-cs"/>
            </a:endParaRPr>
          </a:p>
          <a:p>
            <a:pPr marL="228600" indent="-228600">
              <a:buAutoNum type="arabicPeriod"/>
            </a:pPr>
            <a:r>
              <a:rPr lang="en-US" sz="1200" kern="1200" baseline="0" dirty="0">
                <a:solidFill>
                  <a:schemeClr val="tx1"/>
                </a:solidFill>
                <a:effectLst/>
                <a:latin typeface="+mn-lt"/>
                <a:ea typeface="+mn-ea"/>
                <a:cs typeface="+mn-cs"/>
              </a:rPr>
              <a:t>How is this process different from the old process?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a:t>We are taking advantage of an option permitted under 2 CFR 200 which states that agencies are not required to submit their proposals unless they are specifically requested to do so by the cognizant agency for indirect costs</a:t>
            </a:r>
          </a:p>
          <a:p>
            <a:pPr marL="457200" lvl="1" indent="0">
              <a:buNone/>
            </a:pPr>
            <a:endParaRPr lang="en-US" sz="1200" kern="1200" baseline="0" dirty="0">
              <a:solidFill>
                <a:schemeClr val="tx1"/>
              </a:solidFill>
              <a:effectLst/>
              <a:latin typeface="+mn-lt"/>
              <a:ea typeface="+mn-ea"/>
              <a:cs typeface="+mn-cs"/>
            </a:endParaRPr>
          </a:p>
          <a:p>
            <a:pPr marL="0" indent="0">
              <a:buNone/>
            </a:pPr>
            <a:r>
              <a:rPr lang="en-US" baseline="0" dirty="0"/>
              <a:t>3. What is the process for rate extensions?</a:t>
            </a:r>
          </a:p>
          <a:p>
            <a:pPr marL="171450" indent="-171450">
              <a:buFontTx/>
              <a:buChar char="-"/>
            </a:pPr>
            <a:r>
              <a:rPr lang="en-US" baseline="0" dirty="0"/>
              <a:t>Cannot do a rate extension when an organization has a fixed with carry forward rate</a:t>
            </a:r>
          </a:p>
          <a:p>
            <a:pPr marL="171450" indent="-171450">
              <a:buFontTx/>
              <a:buChar char="-"/>
            </a:pPr>
            <a:r>
              <a:rPr lang="en-US" baseline="0" dirty="0"/>
              <a:t>Cannot do a rate extension unless the organization has a negotiated rate</a:t>
            </a:r>
          </a:p>
        </p:txBody>
      </p:sp>
      <p:sp>
        <p:nvSpPr>
          <p:cNvPr id="4" name="Slide Number Placeholder 3"/>
          <p:cNvSpPr>
            <a:spLocks noGrp="1"/>
          </p:cNvSpPr>
          <p:nvPr>
            <p:ph type="sldNum" sz="quarter" idx="10"/>
          </p:nvPr>
        </p:nvSpPr>
        <p:spPr/>
        <p:txBody>
          <a:bodyPr/>
          <a:lstStyle/>
          <a:p>
            <a:fld id="{21DE1E34-A0D3-498D-802A-F2FC65B43729}" type="slidenum">
              <a:rPr lang="en-US" smtClean="0"/>
              <a:pPr/>
              <a:t>12</a:t>
            </a:fld>
            <a:endParaRPr lang="en-US" dirty="0"/>
          </a:p>
        </p:txBody>
      </p:sp>
    </p:spTree>
    <p:extLst>
      <p:ext uri="{BB962C8B-B14F-4D97-AF65-F5344CB8AC3E}">
        <p14:creationId xmlns:p14="http://schemas.microsoft.com/office/powerpoint/2010/main" val="1092953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13</a:t>
            </a:fld>
            <a:endParaRPr lang="en-US" dirty="0"/>
          </a:p>
        </p:txBody>
      </p:sp>
    </p:spTree>
    <p:extLst>
      <p:ext uri="{BB962C8B-B14F-4D97-AF65-F5344CB8AC3E}">
        <p14:creationId xmlns:p14="http://schemas.microsoft.com/office/powerpoint/2010/main" val="446148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47DD3184-DAAB-4851-B870-DF42FB3C1552}"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ＭＳ Ｐゴシック" panose="020B0600070205080204" pitchFamily="34"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041875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Cognizant agency: the agency from which an organization receives</a:t>
            </a:r>
            <a:r>
              <a:rPr lang="en-US" baseline="0" dirty="0"/>
              <a:t> the most direct </a:t>
            </a:r>
            <a:r>
              <a:rPr lang="en-US" baseline="0"/>
              <a:t>federal funding</a:t>
            </a:r>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2</a:t>
            </a:fld>
            <a:endParaRPr lang="en-US" dirty="0"/>
          </a:p>
        </p:txBody>
      </p:sp>
    </p:spTree>
    <p:extLst>
      <p:ext uri="{BB962C8B-B14F-4D97-AF65-F5344CB8AC3E}">
        <p14:creationId xmlns:p14="http://schemas.microsoft.com/office/powerpoint/2010/main" val="4183895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3</a:t>
            </a:fld>
            <a:endParaRPr lang="en-US" dirty="0"/>
          </a:p>
        </p:txBody>
      </p:sp>
    </p:spTree>
    <p:extLst>
      <p:ext uri="{BB962C8B-B14F-4D97-AF65-F5344CB8AC3E}">
        <p14:creationId xmlns:p14="http://schemas.microsoft.com/office/powerpoint/2010/main" val="30393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4</a:t>
            </a:fld>
            <a:endParaRPr lang="en-US" dirty="0"/>
          </a:p>
        </p:txBody>
      </p:sp>
    </p:spTree>
    <p:extLst>
      <p:ext uri="{BB962C8B-B14F-4D97-AF65-F5344CB8AC3E}">
        <p14:creationId xmlns:p14="http://schemas.microsoft.com/office/powerpoint/2010/main" val="2545771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5</a:t>
            </a:fld>
            <a:endParaRPr lang="en-US" dirty="0"/>
          </a:p>
        </p:txBody>
      </p:sp>
    </p:spTree>
    <p:extLst>
      <p:ext uri="{BB962C8B-B14F-4D97-AF65-F5344CB8AC3E}">
        <p14:creationId xmlns:p14="http://schemas.microsoft.com/office/powerpoint/2010/main" val="1166060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dirty="0"/>
              <a:t>*To receive this acknowledgment letter, EDA</a:t>
            </a:r>
            <a:r>
              <a:rPr lang="en-US" baseline="0" dirty="0"/>
              <a:t> must have a copy of the organization’s bylaws and articles of incorporation.  EDA legal counsel must review to affirm the organization’s status as it pertains to indirect costs.  </a:t>
            </a:r>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6</a:t>
            </a:fld>
            <a:endParaRPr lang="en-US" dirty="0"/>
          </a:p>
        </p:txBody>
      </p:sp>
    </p:spTree>
    <p:extLst>
      <p:ext uri="{BB962C8B-B14F-4D97-AF65-F5344CB8AC3E}">
        <p14:creationId xmlns:p14="http://schemas.microsoft.com/office/powerpoint/2010/main" val="3874782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7</a:t>
            </a:fld>
            <a:endParaRPr lang="en-US" dirty="0"/>
          </a:p>
        </p:txBody>
      </p:sp>
    </p:spTree>
    <p:extLst>
      <p:ext uri="{BB962C8B-B14F-4D97-AF65-F5344CB8AC3E}">
        <p14:creationId xmlns:p14="http://schemas.microsoft.com/office/powerpoint/2010/main" val="18997244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determine if an EDD is considered a unit of government?</a:t>
            </a:r>
          </a:p>
          <a:p>
            <a:pPr marL="171450" indent="-171450">
              <a:buFontTx/>
              <a:buChar char="-"/>
            </a:pPr>
            <a:r>
              <a:rPr lang="en-US" dirty="0"/>
              <a:t>They must provide their bylaws and articles of incorporation</a:t>
            </a:r>
          </a:p>
          <a:p>
            <a:pPr marL="171450" indent="-171450">
              <a:buFontTx/>
              <a:buChar char="-"/>
            </a:pPr>
            <a:r>
              <a:rPr lang="en-US" dirty="0"/>
              <a:t>EDA reviews and makes</a:t>
            </a:r>
            <a:r>
              <a:rPr lang="en-US" baseline="0" dirty="0"/>
              <a:t> the determination</a:t>
            </a:r>
          </a:p>
        </p:txBody>
      </p:sp>
      <p:sp>
        <p:nvSpPr>
          <p:cNvPr id="4" name="Slide Number Placeholder 3"/>
          <p:cNvSpPr>
            <a:spLocks noGrp="1"/>
          </p:cNvSpPr>
          <p:nvPr>
            <p:ph type="sldNum" sz="quarter" idx="10"/>
          </p:nvPr>
        </p:nvSpPr>
        <p:spPr/>
        <p:txBody>
          <a:bodyPr/>
          <a:lstStyle/>
          <a:p>
            <a:fld id="{21DE1E34-A0D3-498D-802A-F2FC65B43729}" type="slidenum">
              <a:rPr lang="en-US" smtClean="0"/>
              <a:pPr/>
              <a:t>8</a:t>
            </a:fld>
            <a:endParaRPr lang="en-US" dirty="0"/>
          </a:p>
        </p:txBody>
      </p:sp>
    </p:spTree>
    <p:extLst>
      <p:ext uri="{BB962C8B-B14F-4D97-AF65-F5344CB8AC3E}">
        <p14:creationId xmlns:p14="http://schemas.microsoft.com/office/powerpoint/2010/main" val="2949071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baseline="0" dirty="0"/>
              <a:t>For organizations that are not required to submit anything to their cognizant agency, per 2 CFR 200, they have 4 options outlined here.</a:t>
            </a:r>
          </a:p>
          <a:p>
            <a:endParaRPr lang="en-US" baseline="0" dirty="0"/>
          </a:p>
          <a:p>
            <a:pPr marL="228600" indent="-228600">
              <a:buAutoNum type="arabicPeriod"/>
            </a:pPr>
            <a:r>
              <a:rPr lang="en-US" baseline="0" dirty="0"/>
              <a:t>Don’t submit anything to EDA for review or approval</a:t>
            </a:r>
          </a:p>
          <a:p>
            <a:pPr marL="685800" lvl="1" indent="-228600">
              <a:buAutoNum type="arabicPeriod"/>
            </a:pPr>
            <a:r>
              <a:rPr lang="en-US" baseline="0" dirty="0"/>
              <a:t>If an organization chooses to follow this option, then they must submit their Certificate of Indirect Costs along with their grant application in order to collect on indirect costs.</a:t>
            </a:r>
          </a:p>
          <a:p>
            <a:pPr marL="685800" lvl="1" indent="-228600">
              <a:buAutoNum type="arabicPeriod"/>
            </a:pPr>
            <a:r>
              <a:rPr lang="en-US" baseline="0" dirty="0"/>
              <a:t>They may include a statement that they are not required to have an approved rate because they fall within the exception.</a:t>
            </a:r>
          </a:p>
          <a:p>
            <a:pPr marL="228600" indent="-228600">
              <a:buAutoNum type="arabicPeriod"/>
            </a:pPr>
            <a:r>
              <a:rPr lang="en-US" baseline="0" dirty="0"/>
              <a:t>Submit Certificate to EDA and request an acknowledgment letter</a:t>
            </a:r>
          </a:p>
          <a:p>
            <a:pPr marL="228600" indent="-228600">
              <a:buAutoNum type="arabicPeriod"/>
            </a:pPr>
            <a:r>
              <a:rPr lang="en-US" baseline="0" dirty="0"/>
              <a:t>Submit Cost Allocation Plan for review and approval by DOI for a 5 year period</a:t>
            </a:r>
          </a:p>
          <a:p>
            <a:pPr marL="228600" indent="-228600">
              <a:buAutoNum type="arabicPeriod"/>
            </a:pPr>
            <a:r>
              <a:rPr lang="en-US" baseline="0" dirty="0"/>
              <a:t>Submit a full Indirect Cost Rate Proposal for negotiation by DOI</a:t>
            </a:r>
          </a:p>
          <a:p>
            <a:pPr marL="228600" indent="-228600">
              <a:buAutoNum type="arabicPeriod"/>
            </a:pPr>
            <a:endParaRPr lang="en-US" baseline="0" dirty="0"/>
          </a:p>
          <a:p>
            <a:pPr marL="0" indent="0">
              <a:buNone/>
            </a:pPr>
            <a:r>
              <a:rPr lang="en-US" baseline="0" dirty="0"/>
              <a:t>I will show you what the acknowledgment letter looks like in a moment.</a:t>
            </a:r>
          </a:p>
          <a:p>
            <a:pPr marL="0" indent="0">
              <a:buNone/>
            </a:pPr>
            <a:endParaRPr lang="en-US" baseline="0" dirty="0"/>
          </a:p>
          <a:p>
            <a:pPr marL="0" indent="0">
              <a:buNone/>
            </a:pPr>
            <a:r>
              <a:rPr lang="en-US" baseline="0" dirty="0"/>
              <a:t>*Emphasize difference between Indirect Cost Rate Proposal and Cost Allocation Plan</a:t>
            </a:r>
          </a:p>
          <a:p>
            <a:pPr marL="171450" indent="-171450">
              <a:buFontTx/>
              <a:buChar char="-"/>
            </a:pPr>
            <a:r>
              <a:rPr lang="en-US" baseline="0" dirty="0"/>
              <a:t>ICRP: rate is the same month to month, cost pool remains the same</a:t>
            </a:r>
          </a:p>
          <a:p>
            <a:pPr marL="171450" indent="-171450">
              <a:buFontTx/>
              <a:buChar char="-"/>
            </a:pPr>
            <a:r>
              <a:rPr lang="en-US" baseline="0" dirty="0"/>
              <a:t>CAP: rate fluctuates month to month depending on grants and awards received, methodology remains the same; specific type of accounting</a:t>
            </a:r>
            <a:endParaRPr lang="en-US" dirty="0"/>
          </a:p>
        </p:txBody>
      </p:sp>
      <p:sp>
        <p:nvSpPr>
          <p:cNvPr id="4" name="Slide Number Placeholder 3"/>
          <p:cNvSpPr>
            <a:spLocks noGrp="1"/>
          </p:cNvSpPr>
          <p:nvPr>
            <p:ph type="sldNum" sz="quarter" idx="10"/>
          </p:nvPr>
        </p:nvSpPr>
        <p:spPr/>
        <p:txBody>
          <a:bodyPr/>
          <a:lstStyle/>
          <a:p>
            <a:fld id="{21DE1E34-A0D3-498D-802A-F2FC65B43729}" type="slidenum">
              <a:rPr lang="en-US" smtClean="0"/>
              <a:pPr/>
              <a:t>9</a:t>
            </a:fld>
            <a:endParaRPr lang="en-US" dirty="0"/>
          </a:p>
        </p:txBody>
      </p:sp>
    </p:spTree>
    <p:extLst>
      <p:ext uri="{BB962C8B-B14F-4D97-AF65-F5344CB8AC3E}">
        <p14:creationId xmlns:p14="http://schemas.microsoft.com/office/powerpoint/2010/main" val="9053978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2"/>
            <a:ext cx="9180577" cy="994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76200"/>
            <a:ext cx="8991600" cy="609600"/>
          </a:xfrm>
        </p:spPr>
        <p:txBody>
          <a:bodyPr>
            <a:normAutofit/>
          </a:bodyPr>
          <a:lstStyle>
            <a:lvl1pPr algn="l">
              <a:defRPr sz="2800" b="1" cap="all" baseline="0">
                <a:solidFill>
                  <a:schemeClr val="bg1"/>
                </a:solidFill>
                <a:latin typeface="+mj-lt"/>
                <a:cs typeface="Times New Roman"/>
              </a:defRPr>
            </a:lvl1pPr>
          </a:lstStyle>
          <a:p>
            <a:r>
              <a:rPr lang="en-US" dirty="0"/>
              <a:t>Click to edit Master title style</a:t>
            </a:r>
          </a:p>
        </p:txBody>
      </p:sp>
      <p:sp>
        <p:nvSpPr>
          <p:cNvPr id="3" name="Content Placeholder 2"/>
          <p:cNvSpPr>
            <a:spLocks noGrp="1"/>
          </p:cNvSpPr>
          <p:nvPr>
            <p:ph idx="1"/>
          </p:nvPr>
        </p:nvSpPr>
        <p:spPr>
          <a:xfrm>
            <a:off x="457200" y="1143004"/>
            <a:ext cx="8229600" cy="4983163"/>
          </a:xfrm>
        </p:spPr>
        <p:txBody>
          <a:bodyPr/>
          <a:lstStyle>
            <a:lvl1pPr marL="342900" indent="-342900">
              <a:buClr>
                <a:srgbClr val="1E4B80"/>
              </a:buClr>
              <a:buFont typeface="Wingdings" charset="2"/>
              <a:buChar cha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C350B18-9CB1-4EE9-A253-7C0F13D5A395}" type="datetime1">
              <a:rPr lang="en-US" smtClean="0"/>
              <a:pPr/>
              <a:t>6/1/2018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3196929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887D41-309E-4D70-BA42-E9F288CD43E7}" type="datetime1">
              <a:rPr lang="en-US" smtClean="0"/>
              <a:pPr/>
              <a:t>6/1/2018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426933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BEDD573A-EFD3-F045-8A3F-F377AE2C988E}" type="datetime1">
              <a:rPr lang="en-US"/>
              <a:pPr/>
              <a:t>6/1/2018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E6719BE5-60B2-4040-BB7C-0595B815A65A}"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146670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064610"/>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778FDEB-642D-0148-B977-281C4FB2442E}" type="datetime1">
              <a:rPr lang="en-US"/>
              <a:pPr/>
              <a:t>6/1/2018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D43176F9-0F33-F443-8DD0-98ABDA67A0E4}"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678752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B7C559B8-42A7-EC43-82E5-C5E011CCB8DA}" type="datetime1">
              <a:rPr lang="en-US"/>
              <a:pPr/>
              <a:t>6/1/2018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55766E0F-F3AB-5746-8E68-83DBE0309EFE}"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1196231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064610"/>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25AC1E07-D33C-D742-8126-180501A5A03F}" type="datetime1">
              <a:rPr lang="en-US"/>
              <a:pPr/>
              <a:t>6/1/2018</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3D648601-B5BD-4044-A277-33B78B8CD3DF}"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903789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64610"/>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4DD9BD19-26A9-3C43-AE1A-42AF6CF8EDDA}" type="datetime1">
              <a:rPr lang="en-US"/>
              <a:pPr/>
              <a:t>6/1/2018</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9" name="Slide Number Placeholder 8"/>
          <p:cNvSpPr>
            <a:spLocks noGrp="1"/>
          </p:cNvSpPr>
          <p:nvPr>
            <p:ph type="sldNum" sz="quarter" idx="12"/>
          </p:nvPr>
        </p:nvSpPr>
        <p:spPr/>
        <p:txBody>
          <a:bodyPr/>
          <a:lstStyle>
            <a:lvl1pPr>
              <a:defRPr/>
            </a:lvl1pPr>
          </a:lstStyle>
          <a:p>
            <a:fld id="{B1D9182A-E40E-CA4B-A33B-14B8E05A67E5}"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298784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064610"/>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0F56FD90-5F86-C740-838C-D3F8B273F246}" type="datetime1">
              <a:rPr lang="en-US"/>
              <a:pPr/>
              <a:t>6/1/2018</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5" name="Slide Number Placeholder 4"/>
          <p:cNvSpPr>
            <a:spLocks noGrp="1"/>
          </p:cNvSpPr>
          <p:nvPr>
            <p:ph type="sldNum" sz="quarter" idx="12"/>
          </p:nvPr>
        </p:nvSpPr>
        <p:spPr/>
        <p:txBody>
          <a:bodyPr/>
          <a:lstStyle>
            <a:lvl1pPr>
              <a:defRPr/>
            </a:lvl1pPr>
          </a:lstStyle>
          <a:p>
            <a:fld id="{4F3C879E-4AF0-F44E-8F5B-26E6C55DCCC0}"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52092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4C6192D-A057-F747-8D11-23EA11F631EF}" type="datetime1">
              <a:rPr lang="en-US"/>
              <a:pPr/>
              <a:t>6/1/2018</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4" name="Slide Number Placeholder 3"/>
          <p:cNvSpPr>
            <a:spLocks noGrp="1"/>
          </p:cNvSpPr>
          <p:nvPr>
            <p:ph type="sldNum" sz="quarter" idx="12"/>
          </p:nvPr>
        </p:nvSpPr>
        <p:spPr/>
        <p:txBody>
          <a:bodyPr/>
          <a:lstStyle>
            <a:lvl1pPr>
              <a:defRPr/>
            </a:lvl1pPr>
          </a:lstStyle>
          <a:p>
            <a:fld id="{3A861E17-A62F-8D43-B1BA-8E1A14925F27}"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1547597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C8A725DE-CB1C-A747-BFF3-D7372253CCFD}" type="datetime1">
              <a:rPr lang="en-US"/>
              <a:pPr/>
              <a:t>6/1/2018</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7827B35D-18F4-B74C-A3C3-E4C69C351986}"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2180494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8DFD8BF-0F3D-F949-81D1-DA1897A34DE6}" type="datetime1">
              <a:rPr lang="en-US"/>
              <a:pPr/>
              <a:t>6/1/2018</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4572845E-A2FB-6246-BB86-AC87237A6DC3}"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196701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8D68E6-9FC4-4EFB-B735-1D761A2BADD2}" type="datetime1">
              <a:rPr lang="en-US" smtClean="0"/>
              <a:pPr/>
              <a:t>6/1/2018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24910008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5064610"/>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FB16A0E-207B-B546-AE68-8850858FCD59}" type="datetime1">
              <a:rPr lang="en-US"/>
              <a:pPr/>
              <a:t>6/1/2018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DD964AEE-A04E-D749-9DC6-4C3E00FFD984}"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9138149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9A6C740-30AA-9447-BC76-DF6B332079F2}" type="datetime1">
              <a:rPr lang="en-US"/>
              <a:pPr/>
              <a:t>6/1/2018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defTabSz="457200">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C542E59C-35D8-E949-9CAA-8139C58E4A75}" type="slidenum">
              <a:rPr lang="en-US">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249247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96838" y="6421438"/>
            <a:ext cx="2133600" cy="365125"/>
          </a:xfrm>
        </p:spPr>
        <p:txBody>
          <a:bodyPr/>
          <a:lstStyle>
            <a:lvl1pPr>
              <a:defRPr/>
            </a:lvl1pPr>
          </a:lstStyle>
          <a:p>
            <a:pPr>
              <a:defRPr/>
            </a:pPr>
            <a:r>
              <a:rPr lang="en-US"/>
              <a:t>US Department of Commerce</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3EC31DC-F93A-4604-BBF7-2FA56F874056}" type="slidenum">
              <a:rPr lang="en-US" altLang="en-US"/>
              <a:pPr/>
              <a:t>‹#›</a:t>
            </a:fld>
            <a:endParaRPr lang="en-US" altLang="en-US"/>
          </a:p>
        </p:txBody>
      </p:sp>
    </p:spTree>
    <p:extLst>
      <p:ext uri="{BB962C8B-B14F-4D97-AF65-F5344CB8AC3E}">
        <p14:creationId xmlns:p14="http://schemas.microsoft.com/office/powerpoint/2010/main" val="27442457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134938" y="6472238"/>
            <a:ext cx="2133600" cy="365125"/>
          </a:xfrm>
        </p:spPr>
        <p:txBody>
          <a:bodyPr/>
          <a:lstStyle>
            <a:lvl1pPr>
              <a:defRPr b="1"/>
            </a:lvl1pPr>
          </a:lstStyle>
          <a:p>
            <a:pPr>
              <a:defRPr/>
            </a:pPr>
            <a:r>
              <a:rPr lang="en-US"/>
              <a:t>US Department of Commerce</a:t>
            </a:r>
          </a:p>
        </p:txBody>
      </p:sp>
    </p:spTree>
    <p:extLst>
      <p:ext uri="{BB962C8B-B14F-4D97-AF65-F5344CB8AC3E}">
        <p14:creationId xmlns:p14="http://schemas.microsoft.com/office/powerpoint/2010/main" val="330261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43C060C-53DD-4A39-8215-BDAB34CCF02D}" type="datetime1">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E54627B-0D0C-40D0-8C5C-9EBCA32A5DD1}" type="slidenum">
              <a:rPr lang="en-US" altLang="en-US"/>
              <a:pPr/>
              <a:t>‹#›</a:t>
            </a:fld>
            <a:endParaRPr lang="en-US" altLang="en-US"/>
          </a:p>
        </p:txBody>
      </p:sp>
    </p:spTree>
    <p:extLst>
      <p:ext uri="{BB962C8B-B14F-4D97-AF65-F5344CB8AC3E}">
        <p14:creationId xmlns:p14="http://schemas.microsoft.com/office/powerpoint/2010/main" val="38151055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DE4D330-F5E6-4E7E-AD3A-CD0581EA281C}" type="datetime1">
              <a:rPr lang="en-US"/>
              <a:pPr>
                <a:defRPr/>
              </a:pPr>
              <a:t>6/1/2018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B327BBC-33E9-4455-9B11-7197794CF9BB}" type="slidenum">
              <a:rPr lang="en-US" altLang="en-US"/>
              <a:pPr/>
              <a:t>‹#›</a:t>
            </a:fld>
            <a:endParaRPr lang="en-US" altLang="en-US"/>
          </a:p>
        </p:txBody>
      </p:sp>
    </p:spTree>
    <p:extLst>
      <p:ext uri="{BB962C8B-B14F-4D97-AF65-F5344CB8AC3E}">
        <p14:creationId xmlns:p14="http://schemas.microsoft.com/office/powerpoint/2010/main" val="42785684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7E60A3A-0AC9-4B18-9203-2DC69F452103}" type="datetime1">
              <a:rPr lang="en-US"/>
              <a:pPr>
                <a:defRPr/>
              </a:pPr>
              <a:t>6/1/2018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60E1600B-C199-4601-9C8E-F78A3E21D1C3}" type="slidenum">
              <a:rPr lang="en-US" altLang="en-US"/>
              <a:pPr/>
              <a:t>‹#›</a:t>
            </a:fld>
            <a:endParaRPr lang="en-US" altLang="en-US"/>
          </a:p>
        </p:txBody>
      </p:sp>
    </p:spTree>
    <p:extLst>
      <p:ext uri="{BB962C8B-B14F-4D97-AF65-F5344CB8AC3E}">
        <p14:creationId xmlns:p14="http://schemas.microsoft.com/office/powerpoint/2010/main" val="11670542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8AE7693-8BB2-47CD-B2BC-4B9E5E37EB8E}" type="datetime1">
              <a:rPr lang="en-US"/>
              <a:pPr>
                <a:defRPr/>
              </a:pPr>
              <a:t>6/1/2018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0D9756C-9582-4ECB-8488-E846C7C05BE4}" type="slidenum">
              <a:rPr lang="en-US" altLang="en-US"/>
              <a:pPr/>
              <a:t>‹#›</a:t>
            </a:fld>
            <a:endParaRPr lang="en-US" altLang="en-US"/>
          </a:p>
        </p:txBody>
      </p:sp>
    </p:spTree>
    <p:extLst>
      <p:ext uri="{BB962C8B-B14F-4D97-AF65-F5344CB8AC3E}">
        <p14:creationId xmlns:p14="http://schemas.microsoft.com/office/powerpoint/2010/main" val="4298606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B456E2-4416-413D-98B6-341FC87F8CD8}" type="datetime1">
              <a:rPr lang="en-US"/>
              <a:pPr>
                <a:defRPr/>
              </a:pPr>
              <a:t>6/1/2018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16EC147-34BA-4AC2-A98A-80F37FBEA770}" type="slidenum">
              <a:rPr lang="en-US" altLang="en-US"/>
              <a:pPr/>
              <a:t>‹#›</a:t>
            </a:fld>
            <a:endParaRPr lang="en-US" altLang="en-US"/>
          </a:p>
        </p:txBody>
      </p:sp>
    </p:spTree>
    <p:extLst>
      <p:ext uri="{BB962C8B-B14F-4D97-AF65-F5344CB8AC3E}">
        <p14:creationId xmlns:p14="http://schemas.microsoft.com/office/powerpoint/2010/main" val="1308837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2F173A3-A64B-49B6-A247-ABF12192435A}" type="datetime1">
              <a:rPr lang="en-US"/>
              <a:pPr>
                <a:defRPr/>
              </a:pPr>
              <a:t>6/1/2018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38EDED-817D-4A81-8173-4D7E3AA0E422}" type="slidenum">
              <a:rPr lang="en-US" altLang="en-US"/>
              <a:pPr/>
              <a:t>‹#›</a:t>
            </a:fld>
            <a:endParaRPr lang="en-US" altLang="en-US"/>
          </a:p>
        </p:txBody>
      </p:sp>
    </p:spTree>
    <p:extLst>
      <p:ext uri="{BB962C8B-B14F-4D97-AF65-F5344CB8AC3E}">
        <p14:creationId xmlns:p14="http://schemas.microsoft.com/office/powerpoint/2010/main" val="76066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4ECEAE-DFDD-4CC5-9F48-AC87B38A6639}" type="datetime1">
              <a:rPr lang="en-US" smtClean="0"/>
              <a:pPr/>
              <a:t>6/1/2018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7116057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2E057FE-C6FE-48B2-9061-5DF037D816A1}" type="datetime1">
              <a:rPr lang="en-US"/>
              <a:pPr>
                <a:defRPr/>
              </a:pPr>
              <a:t>6/1/2018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31B4A16-D224-4103-8B6B-4C8F09684A3E}" type="slidenum">
              <a:rPr lang="en-US" altLang="en-US"/>
              <a:pPr/>
              <a:t>‹#›</a:t>
            </a:fld>
            <a:endParaRPr lang="en-US" altLang="en-US"/>
          </a:p>
        </p:txBody>
      </p:sp>
    </p:spTree>
    <p:extLst>
      <p:ext uri="{BB962C8B-B14F-4D97-AF65-F5344CB8AC3E}">
        <p14:creationId xmlns:p14="http://schemas.microsoft.com/office/powerpoint/2010/main" val="3443516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4DD9A34-961E-4B50-B9FF-F1FA22483AE2}" type="datetime1">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9F5B19D-499A-4BBF-A1E4-A1C8B1011E91}" type="slidenum">
              <a:rPr lang="en-US" altLang="en-US"/>
              <a:pPr/>
              <a:t>‹#›</a:t>
            </a:fld>
            <a:endParaRPr lang="en-US" altLang="en-US"/>
          </a:p>
        </p:txBody>
      </p:sp>
    </p:spTree>
    <p:extLst>
      <p:ext uri="{BB962C8B-B14F-4D97-AF65-F5344CB8AC3E}">
        <p14:creationId xmlns:p14="http://schemas.microsoft.com/office/powerpoint/2010/main" val="11663050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22405-FA5A-4C13-91EB-D5044E51ADB6}" type="datetime1">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0C6D9E0-1434-4EA9-A131-92B920C6EACA}" type="slidenum">
              <a:rPr lang="en-US" altLang="en-US"/>
              <a:pPr/>
              <a:t>‹#›</a:t>
            </a:fld>
            <a:endParaRPr lang="en-US" altLang="en-US"/>
          </a:p>
        </p:txBody>
      </p:sp>
    </p:spTree>
    <p:extLst>
      <p:ext uri="{BB962C8B-B14F-4D97-AF65-F5344CB8AC3E}">
        <p14:creationId xmlns:p14="http://schemas.microsoft.com/office/powerpoint/2010/main" val="16177496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800DCA8-A819-46AD-8F7B-361B6D55FEFE}" type="datetime1">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F3DAB4C-5E68-4DC3-9BC7-6197795267C6}" type="slidenum">
              <a:rPr lang="en-US" altLang="en-US"/>
              <a:pPr/>
              <a:t>‹#›</a:t>
            </a:fld>
            <a:endParaRPr lang="en-US" altLang="en-US"/>
          </a:p>
        </p:txBody>
      </p:sp>
    </p:spTree>
    <p:extLst>
      <p:ext uri="{BB962C8B-B14F-4D97-AF65-F5344CB8AC3E}">
        <p14:creationId xmlns:p14="http://schemas.microsoft.com/office/powerpoint/2010/main" val="4205001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AB771FC-92C5-473D-BFE4-75EBA425B693}" type="datetime1">
              <a:rPr lang="en-US" smtClean="0"/>
              <a:pPr/>
              <a:t>6/1/2018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1454457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32E1DE-AE53-4936-BD46-0DF7C69FEBCA}" type="datetime1">
              <a:rPr lang="en-US" smtClean="0"/>
              <a:pPr/>
              <a:t>6/1/2018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125013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97B2EC-6E80-4FD6-B893-3B55782D207D}" type="datetime1">
              <a:rPr lang="en-US" smtClean="0"/>
              <a:pPr/>
              <a:t>6/1/2018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152274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4" y="273054"/>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5A4A5E-B533-4209-909B-4BCCA77A46D3}" type="datetime1">
              <a:rPr lang="en-US" smtClean="0"/>
              <a:pPr/>
              <a:t>6/1/2018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4093001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524F23-7CF2-4CB2-8F72-D3E06594C901}" type="datetime1">
              <a:rPr lang="en-US" smtClean="0"/>
              <a:pPr/>
              <a:t>6/1/2018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1121290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F21094-8455-4A9E-A56D-F5698FAE6DCB}" type="datetime1">
              <a:rPr lang="en-US" smtClean="0"/>
              <a:pPr/>
              <a:t>6/1/2018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4179134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2.jpe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FE6D02-D9B6-4DC5-AC73-2360D906C282}" type="datetime1">
              <a:rPr lang="en-US" smtClean="0"/>
              <a:pPr/>
              <a:t>6/1/2018</a:t>
            </a:fld>
            <a:endParaRPr lang="en-US" dirty="0"/>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FD24C-ECD9-4A05-8F46-80D33D5B8CC0}" type="slidenum">
              <a:rPr lang="en-US" smtClean="0"/>
              <a:pPr/>
              <a:t>‹#›</a:t>
            </a:fld>
            <a:endParaRPr lang="en-US" dirty="0"/>
          </a:p>
        </p:txBody>
      </p:sp>
    </p:spTree>
    <p:extLst>
      <p:ext uri="{BB962C8B-B14F-4D97-AF65-F5344CB8AC3E}">
        <p14:creationId xmlns:p14="http://schemas.microsoft.com/office/powerpoint/2010/main" val="110220101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EDA Blue Interior Page_lc1.jpg"/>
          <p:cNvPicPr>
            <a:picLocks noChangeAspect="1"/>
          </p:cNvPicPr>
          <p:nvPr/>
        </p:nvPicPr>
        <p:blipFill>
          <a:blip r:embed="rId13" cstate="email"/>
          <a:stretch>
            <a:fillRect/>
          </a:stretch>
        </p:blipFill>
        <p:spPr bwMode="auto">
          <a:xfrm>
            <a:off x="0" y="0"/>
            <a:ext cx="9144000" cy="6858000"/>
          </a:xfrm>
          <a:prstGeom prst="rect">
            <a:avLst/>
          </a:prstGeom>
          <a:noFill/>
          <a:ln w="9525">
            <a:noFill/>
            <a:miter lim="800000"/>
            <a:headEnd/>
            <a:tailEnd/>
          </a:ln>
        </p:spPr>
      </p:pic>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800">
                <a:solidFill>
                  <a:srgbClr val="FFFFFF"/>
                </a:solidFill>
                <a:latin typeface="Georgia" pitchFamily="-105" charset="0"/>
              </a:defRPr>
            </a:lvl1pPr>
          </a:lstStyle>
          <a:p>
            <a:pPr defTabSz="457200" fontAlgn="base">
              <a:spcBef>
                <a:spcPct val="0"/>
              </a:spcBef>
              <a:spcAft>
                <a:spcPct val="0"/>
              </a:spcAft>
            </a:pPr>
            <a:fld id="{D2D4B072-FB00-4D40-9E96-82F938C2081B}" type="datetime1">
              <a:rPr lang="en-US"/>
              <a:pPr defTabSz="457200" fontAlgn="base">
                <a:spcBef>
                  <a:spcPct val="0"/>
                </a:spcBef>
                <a:spcAft>
                  <a:spcPct val="0"/>
                </a:spcAft>
              </a:pPr>
              <a:t>6/1/2018</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bg1"/>
                </a:solidFill>
                <a:latin typeface="Georgia" pitchFamily="-105" charset="0"/>
              </a:defRPr>
            </a:lvl1pPr>
          </a:lstStyle>
          <a:p>
            <a:pPr defTabSz="457200" fontAlgn="base">
              <a:spcBef>
                <a:spcPct val="0"/>
              </a:spcBef>
              <a:spcAft>
                <a:spcPct val="0"/>
              </a:spcAft>
            </a:pPr>
            <a:fld id="{90F5DB8F-D35A-C449-ABCC-47A4E768F872}" type="slidenum">
              <a:rPr lang="en-US">
                <a:solidFill>
                  <a:prstClr val="white"/>
                </a:solidFill>
              </a:rPr>
              <a:pPr defTabSz="457200" fontAlgn="base">
                <a:spcBef>
                  <a:spcPct val="0"/>
                </a:spcBef>
                <a:spcAft>
                  <a:spcPct val="0"/>
                </a:spcAft>
              </a:pPr>
              <a:t>‹#›</a:t>
            </a:fld>
            <a:endParaRPr lang="en-US" dirty="0">
              <a:solidFill>
                <a:prstClr val="white"/>
              </a:solidFill>
            </a:endParaRPr>
          </a:p>
        </p:txBody>
      </p:sp>
    </p:spTree>
    <p:extLst>
      <p:ext uri="{BB962C8B-B14F-4D97-AF65-F5344CB8AC3E}">
        <p14:creationId xmlns:p14="http://schemas.microsoft.com/office/powerpoint/2010/main" val="42043028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r" defTabSz="457200" rtl="0" eaLnBrk="0" fontAlgn="base" hangingPunct="0">
        <a:spcBef>
          <a:spcPct val="0"/>
        </a:spcBef>
        <a:spcAft>
          <a:spcPct val="0"/>
        </a:spcAft>
        <a:defRPr sz="2400" kern="1200" spc="150">
          <a:solidFill>
            <a:srgbClr val="FFFFFF"/>
          </a:solidFill>
          <a:latin typeface="Arial Narrow"/>
          <a:ea typeface="Arial Narrow" pitchFamily="34" charset="0"/>
          <a:cs typeface="Arial Narrow"/>
        </a:defRPr>
      </a:lvl1pPr>
      <a:lvl2pPr algn="r" defTabSz="457200" rtl="0" eaLnBrk="0" fontAlgn="base" hangingPunct="0">
        <a:spcBef>
          <a:spcPct val="0"/>
        </a:spcBef>
        <a:spcAft>
          <a:spcPct val="0"/>
        </a:spcAft>
        <a:defRPr sz="2400">
          <a:solidFill>
            <a:srgbClr val="FFFFFF"/>
          </a:solidFill>
          <a:latin typeface="Arial Narrow" pitchFamily="34" charset="0"/>
          <a:ea typeface="Arial Narrow" pitchFamily="34" charset="0"/>
          <a:cs typeface="Arial Narrow" pitchFamily="34" charset="0"/>
        </a:defRPr>
      </a:lvl2pPr>
      <a:lvl3pPr algn="r" defTabSz="457200" rtl="0" eaLnBrk="0" fontAlgn="base" hangingPunct="0">
        <a:spcBef>
          <a:spcPct val="0"/>
        </a:spcBef>
        <a:spcAft>
          <a:spcPct val="0"/>
        </a:spcAft>
        <a:defRPr sz="2400">
          <a:solidFill>
            <a:srgbClr val="FFFFFF"/>
          </a:solidFill>
          <a:latin typeface="Arial Narrow" pitchFamily="34" charset="0"/>
          <a:ea typeface="Arial Narrow" pitchFamily="34" charset="0"/>
          <a:cs typeface="Arial Narrow" pitchFamily="34" charset="0"/>
        </a:defRPr>
      </a:lvl3pPr>
      <a:lvl4pPr algn="r" defTabSz="457200" rtl="0" eaLnBrk="0" fontAlgn="base" hangingPunct="0">
        <a:spcBef>
          <a:spcPct val="0"/>
        </a:spcBef>
        <a:spcAft>
          <a:spcPct val="0"/>
        </a:spcAft>
        <a:defRPr sz="2400">
          <a:solidFill>
            <a:srgbClr val="FFFFFF"/>
          </a:solidFill>
          <a:latin typeface="Arial Narrow" pitchFamily="34" charset="0"/>
          <a:ea typeface="Arial Narrow" pitchFamily="34" charset="0"/>
          <a:cs typeface="Arial Narrow" pitchFamily="34" charset="0"/>
        </a:defRPr>
      </a:lvl4pPr>
      <a:lvl5pPr algn="r" defTabSz="457200" rtl="0" eaLnBrk="0" fontAlgn="base" hangingPunct="0">
        <a:spcBef>
          <a:spcPct val="0"/>
        </a:spcBef>
        <a:spcAft>
          <a:spcPct val="0"/>
        </a:spcAft>
        <a:defRPr sz="2400">
          <a:solidFill>
            <a:srgbClr val="FFFFFF"/>
          </a:solidFill>
          <a:latin typeface="Arial Narrow" pitchFamily="34" charset="0"/>
          <a:ea typeface="Arial Narrow" pitchFamily="34" charset="0"/>
          <a:cs typeface="Arial Narrow" pitchFamily="34" charset="0"/>
        </a:defRPr>
      </a:lvl5pPr>
      <a:lvl6pPr marL="457200" algn="r" defTabSz="457200" rtl="0" fontAlgn="base">
        <a:spcBef>
          <a:spcPct val="0"/>
        </a:spcBef>
        <a:spcAft>
          <a:spcPct val="0"/>
        </a:spcAft>
        <a:defRPr sz="2400">
          <a:solidFill>
            <a:srgbClr val="FFFFFF"/>
          </a:solidFill>
          <a:latin typeface="Arial Narrow" pitchFamily="34" charset="0"/>
          <a:ea typeface="Arial Narrow" pitchFamily="34" charset="0"/>
          <a:cs typeface="Arial Narrow" pitchFamily="34" charset="0"/>
        </a:defRPr>
      </a:lvl6pPr>
      <a:lvl7pPr marL="914400" algn="r" defTabSz="457200" rtl="0" fontAlgn="base">
        <a:spcBef>
          <a:spcPct val="0"/>
        </a:spcBef>
        <a:spcAft>
          <a:spcPct val="0"/>
        </a:spcAft>
        <a:defRPr sz="2400">
          <a:solidFill>
            <a:srgbClr val="FFFFFF"/>
          </a:solidFill>
          <a:latin typeface="Arial Narrow" pitchFamily="34" charset="0"/>
          <a:ea typeface="Arial Narrow" pitchFamily="34" charset="0"/>
          <a:cs typeface="Arial Narrow" pitchFamily="34" charset="0"/>
        </a:defRPr>
      </a:lvl7pPr>
      <a:lvl8pPr marL="1371600" algn="r" defTabSz="457200" rtl="0" fontAlgn="base">
        <a:spcBef>
          <a:spcPct val="0"/>
        </a:spcBef>
        <a:spcAft>
          <a:spcPct val="0"/>
        </a:spcAft>
        <a:defRPr sz="2400">
          <a:solidFill>
            <a:srgbClr val="FFFFFF"/>
          </a:solidFill>
          <a:latin typeface="Arial Narrow" pitchFamily="34" charset="0"/>
          <a:ea typeface="Arial Narrow" pitchFamily="34" charset="0"/>
          <a:cs typeface="Arial Narrow" pitchFamily="34" charset="0"/>
        </a:defRPr>
      </a:lvl8pPr>
      <a:lvl9pPr marL="1828800" algn="r" defTabSz="457200" rtl="0" fontAlgn="base">
        <a:spcBef>
          <a:spcPct val="0"/>
        </a:spcBef>
        <a:spcAft>
          <a:spcPct val="0"/>
        </a:spcAft>
        <a:defRPr sz="2400">
          <a:solidFill>
            <a:srgbClr val="FFFFFF"/>
          </a:solidFill>
          <a:latin typeface="Arial Narrow" pitchFamily="34" charset="0"/>
          <a:ea typeface="Arial Narrow" pitchFamily="34" charset="0"/>
          <a:cs typeface="Arial Narrow" pitchFamily="34" charset="0"/>
        </a:defRPr>
      </a:lvl9pPr>
    </p:titleStyle>
    <p:bodyStyle>
      <a:lvl1pPr marL="342900" indent="-342900" algn="l" defTabSz="457200" rtl="0" eaLnBrk="0" fontAlgn="base" hangingPunct="0">
        <a:spcBef>
          <a:spcPct val="20000"/>
        </a:spcBef>
        <a:spcAft>
          <a:spcPct val="0"/>
        </a:spcAft>
        <a:buFont typeface="Arial" pitchFamily="-105"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itchFamily="-105" charset="0"/>
        <a:buChar char="–"/>
        <a:defRPr sz="2800" kern="1200">
          <a:solidFill>
            <a:schemeClr val="tx1"/>
          </a:solidFill>
          <a:latin typeface="+mn-lt"/>
          <a:ea typeface="ＭＳ Ｐゴシック" pitchFamily="-109" charset="-128"/>
          <a:cs typeface="ＭＳ Ｐゴシック"/>
        </a:defRPr>
      </a:lvl2pPr>
      <a:lvl3pPr marL="1143000" indent="-228600" algn="l" defTabSz="457200" rtl="0" eaLnBrk="0" fontAlgn="base" hangingPunct="0">
        <a:spcBef>
          <a:spcPct val="20000"/>
        </a:spcBef>
        <a:spcAft>
          <a:spcPct val="0"/>
        </a:spcAft>
        <a:buFont typeface="Arial" pitchFamily="-105" charset="0"/>
        <a:buChar char="•"/>
        <a:defRPr sz="2400" kern="1200">
          <a:solidFill>
            <a:schemeClr val="tx1"/>
          </a:solidFill>
          <a:latin typeface="+mn-lt"/>
          <a:ea typeface="ＭＳ Ｐゴシック" pitchFamily="-109" charset="-128"/>
          <a:cs typeface="ＭＳ Ｐゴシック"/>
        </a:defRPr>
      </a:lvl3pPr>
      <a:lvl4pPr marL="1600200" indent="-228600" algn="l" defTabSz="457200" rtl="0" eaLnBrk="0" fontAlgn="base" hangingPunct="0">
        <a:spcBef>
          <a:spcPct val="20000"/>
        </a:spcBef>
        <a:spcAft>
          <a:spcPct val="0"/>
        </a:spcAft>
        <a:buFont typeface="Arial" pitchFamily="-105" charset="0"/>
        <a:buChar char="–"/>
        <a:defRPr sz="2000" kern="1200">
          <a:solidFill>
            <a:schemeClr val="tx1"/>
          </a:solidFill>
          <a:latin typeface="+mn-lt"/>
          <a:ea typeface="ＭＳ Ｐゴシック" pitchFamily="-109" charset="-128"/>
          <a:cs typeface="ＭＳ Ｐゴシック"/>
        </a:defRPr>
      </a:lvl4pPr>
      <a:lvl5pPr marL="2057400" indent="-228600" algn="l" defTabSz="457200" rtl="0" eaLnBrk="0" fontAlgn="base" hangingPunct="0">
        <a:spcBef>
          <a:spcPct val="20000"/>
        </a:spcBef>
        <a:spcAft>
          <a:spcPct val="0"/>
        </a:spcAft>
        <a:buFont typeface="Arial" pitchFamily="-105" charset="0"/>
        <a:buChar char="»"/>
        <a:defRPr sz="2000" kern="1200">
          <a:solidFill>
            <a:schemeClr val="tx1"/>
          </a:solidFill>
          <a:latin typeface="+mn-lt"/>
          <a:ea typeface="ＭＳ Ｐゴシック" pitchFamily="-109"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05" charset="0"/>
                <a:ea typeface="ＭＳ Ｐゴシック" pitchFamily="-105" charset="-128"/>
                <a:cs typeface="ＭＳ Ｐゴシック" pitchFamily="-105" charset="-128"/>
              </a:defRPr>
            </a:lvl1pPr>
          </a:lstStyle>
          <a:p>
            <a:pPr>
              <a:defRPr/>
            </a:pPr>
            <a:fld id="{518219E3-E88F-44EC-8AB4-00E6A18E31B8}" type="datetime1">
              <a:rPr lang="en-US"/>
              <a:pPr>
                <a:defRPr/>
              </a:pPr>
              <a:t>6/1/2018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D7A393C-B442-41A5-9902-1560561E2C9A}" type="slidenum">
              <a:rPr lang="en-US" altLang="en-US"/>
              <a:pPr/>
              <a:t>‹#›</a:t>
            </a:fld>
            <a:endParaRPr lang="en-US" altLang="en-US"/>
          </a:p>
        </p:txBody>
      </p:sp>
      <p:pic>
        <p:nvPicPr>
          <p:cNvPr id="2053" name="Picture 6" descr="EDA Blue Interior Page3.jp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Date Placeholder 3"/>
          <p:cNvSpPr txBox="1">
            <a:spLocks/>
          </p:cNvSpPr>
          <p:nvPr/>
        </p:nvSpPr>
        <p:spPr>
          <a:xfrm>
            <a:off x="42863" y="6423025"/>
            <a:ext cx="2133600" cy="365125"/>
          </a:xfrm>
          <a:prstGeom prst="rect">
            <a:avLst/>
          </a:prstGeom>
        </p:spPr>
        <p:txBody>
          <a:bodyPr anchor="ctr"/>
          <a:lstStyle>
            <a:lvl1pPr algn="l">
              <a:defRPr sz="800" b="0">
                <a:solidFill>
                  <a:srgbClr val="FFFFFF"/>
                </a:solidFill>
                <a:latin typeface="Georgia"/>
                <a:cs typeface="Georgia"/>
              </a:defRPr>
            </a:lvl1pPr>
          </a:lstStyle>
          <a:p>
            <a:pPr fontAlgn="auto">
              <a:spcBef>
                <a:spcPts val="0"/>
              </a:spcBef>
              <a:spcAft>
                <a:spcPts val="0"/>
              </a:spcAft>
              <a:defRPr/>
            </a:pPr>
            <a:endParaRPr lang="en-US" dirty="0">
              <a:ea typeface="+mn-ea"/>
            </a:endParaRPr>
          </a:p>
        </p:txBody>
      </p:sp>
      <p:sp>
        <p:nvSpPr>
          <p:cNvPr id="2055" name="Slide Number Placeholder 5"/>
          <p:cNvSpPr txBox="1">
            <a:spLocks/>
          </p:cNvSpPr>
          <p:nvPr/>
        </p:nvSpPr>
        <p:spPr bwMode="auto">
          <a:xfrm>
            <a:off x="6964363" y="6430963"/>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65FFA2D6-4E81-496F-9A2C-7FD889D63F05}" type="slidenum">
              <a:rPr lang="en-US" altLang="en-US" sz="1100">
                <a:solidFill>
                  <a:srgbClr val="005A8B"/>
                </a:solidFill>
                <a:latin typeface="Georgia" panose="02040502050405020303" pitchFamily="18" charset="0"/>
              </a:rPr>
              <a:pPr algn="r" eaLnBrk="1" hangingPunct="1"/>
              <a:t>‹#›</a:t>
            </a:fld>
            <a:endParaRPr lang="en-US" altLang="en-US" sz="1100">
              <a:solidFill>
                <a:srgbClr val="005A8B"/>
              </a:solidFill>
              <a:latin typeface="Georgia" panose="02040502050405020303" pitchFamily="18" charset="0"/>
            </a:endParaRPr>
          </a:p>
        </p:txBody>
      </p:sp>
    </p:spTree>
    <p:extLst>
      <p:ext uri="{BB962C8B-B14F-4D97-AF65-F5344CB8AC3E}">
        <p14:creationId xmlns:p14="http://schemas.microsoft.com/office/powerpoint/2010/main" val="243752168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pitchFamily="-109"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itchFamily="-109"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itchFamily="-109"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eda.gov/tools/grantee-forms/"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mailto:indirectcosts@eda.gov" TargetMode="External"/><Relationship Id="rId5" Type="http://schemas.openxmlformats.org/officeDocument/2006/relationships/hyperlink" Target="https://www.doi.gov/ibc/services/finance/indirect-Cost-Services/" TargetMode="External"/><Relationship Id="rId4" Type="http://schemas.openxmlformats.org/officeDocument/2006/relationships/hyperlink" Target="https://www.doi.gov/ibc/services/finance/indirect-Cost-Services/insular-areas"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7.png"/><Relationship Id="rId7" Type="http://schemas.openxmlformats.org/officeDocument/2006/relationships/hyperlink" Target="http://www.linkedin.com/company/us-department-of-commerce-economic-development-administration" TargetMode="External"/><Relationship Id="rId2" Type="http://schemas.openxmlformats.org/officeDocument/2006/relationships/notesSlide" Target="../notesSlides/notesSlide14.xml"/><Relationship Id="rId1" Type="http://schemas.openxmlformats.org/officeDocument/2006/relationships/slideLayout" Target="../slideLayouts/slideLayout23.xml"/><Relationship Id="rId6" Type="http://schemas.openxmlformats.org/officeDocument/2006/relationships/hyperlink" Target="http://www.youtube.com/EDACommerce" TargetMode="External"/><Relationship Id="rId11" Type="http://schemas.openxmlformats.org/officeDocument/2006/relationships/image" Target="../media/image11.png"/><Relationship Id="rId5" Type="http://schemas.openxmlformats.org/officeDocument/2006/relationships/hyperlink" Target="http://www.twitter.com/US_EDA" TargetMode="External"/><Relationship Id="rId10" Type="http://schemas.openxmlformats.org/officeDocument/2006/relationships/image" Target="../media/image10.png"/><Relationship Id="rId4" Type="http://schemas.openxmlformats.org/officeDocument/2006/relationships/hyperlink" Target="http://www.facebook.com/eda.commerce" TargetMode="External"/><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doi.gov/ibc/services/finance/indirect-Cost-Services/nonprofit-org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mailto:indirectcosts@eda.gov"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doi.gov/ibc/services/finance/indirect-Cost-Services/insular-areas"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mailto:indirectcosts@eda.gov"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ecfr.gov/cgi-bin/text-idx?SID=456ff28fbb0ff3540894168058b6f54b&amp;mc=true&amp;node=pt2.1.200&amp;rgn=div5#ap2.1.200_1521.vii"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indirectcosts@eda.gov"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a:cxnSpLocks noChangeShapeType="1"/>
          </p:cNvCxnSpPr>
          <p:nvPr/>
        </p:nvCxnSpPr>
        <p:spPr bwMode="auto">
          <a:xfrm>
            <a:off x="3858271" y="1144010"/>
            <a:ext cx="4790118" cy="2015"/>
          </a:xfrm>
          <a:prstGeom prst="line">
            <a:avLst/>
          </a:prstGeom>
          <a:noFill/>
          <a:ln w="12700">
            <a:solidFill>
              <a:srgbClr val="E8CE79"/>
            </a:solidFill>
            <a:round/>
            <a:headEnd/>
            <a:tailEnd/>
          </a:ln>
          <a:effectLst/>
        </p:spPr>
      </p:cxnSp>
      <p:cxnSp>
        <p:nvCxnSpPr>
          <p:cNvPr id="8" name="Straight Connector 7"/>
          <p:cNvCxnSpPr>
            <a:cxnSpLocks noChangeShapeType="1"/>
          </p:cNvCxnSpPr>
          <p:nvPr/>
        </p:nvCxnSpPr>
        <p:spPr bwMode="auto">
          <a:xfrm>
            <a:off x="3858271" y="3473963"/>
            <a:ext cx="4790118" cy="2015"/>
          </a:xfrm>
          <a:prstGeom prst="line">
            <a:avLst/>
          </a:prstGeom>
          <a:noFill/>
          <a:ln w="12700">
            <a:solidFill>
              <a:srgbClr val="E8CE79"/>
            </a:solidFill>
            <a:round/>
            <a:headEnd/>
            <a:tailEnd/>
          </a:ln>
          <a:effectLst/>
        </p:spPr>
      </p:cxnSp>
      <p:sp>
        <p:nvSpPr>
          <p:cNvPr id="9" name="Rectangle 8"/>
          <p:cNvSpPr/>
          <p:nvPr/>
        </p:nvSpPr>
        <p:spPr>
          <a:xfrm>
            <a:off x="3858271" y="1247840"/>
            <a:ext cx="4790118" cy="2117192"/>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17" name="TextBox 16"/>
          <p:cNvSpPr txBox="1">
            <a:spLocks noChangeArrowheads="1"/>
          </p:cNvSpPr>
          <p:nvPr/>
        </p:nvSpPr>
        <p:spPr bwMode="auto">
          <a:xfrm>
            <a:off x="4043065" y="1829382"/>
            <a:ext cx="4420529" cy="954107"/>
          </a:xfrm>
          <a:prstGeom prst="rect">
            <a:avLst/>
          </a:prstGeom>
          <a:noFill/>
          <a:ln w="9525">
            <a:noFill/>
            <a:miter lim="800000"/>
            <a:headEnd/>
            <a:tailEnd/>
          </a:ln>
          <a:effectLst/>
        </p:spPr>
        <p:txBody>
          <a:bodyPr wrap="square" tIns="91440" bIns="91440" anchor="ctr">
            <a:prstTxWarp prst="textNoShape">
              <a:avLst/>
            </a:prstTxWarp>
            <a:spAutoFit/>
          </a:bodyPr>
          <a:lstStyle/>
          <a:p>
            <a:pPr algn="ctr" defTabSz="457200" fontAlgn="base">
              <a:spcBef>
                <a:spcPct val="0"/>
              </a:spcBef>
              <a:spcAft>
                <a:spcPts val="1200"/>
              </a:spcAft>
            </a:pPr>
            <a:r>
              <a:rPr lang="en-US" sz="2000" b="1" dirty="0">
                <a:solidFill>
                  <a:srgbClr val="003150"/>
                </a:solidFill>
                <a:latin typeface="Calibri" panose="020F0502020204030204" pitchFamily="34" charset="0"/>
                <a:cs typeface="Courier New" panose="02070309020205020404" pitchFamily="49" charset="0"/>
              </a:rPr>
              <a:t>Indirect Cost Rate Program Changes</a:t>
            </a:r>
          </a:p>
          <a:p>
            <a:pPr algn="ctr" defTabSz="457200" fontAlgn="base">
              <a:spcBef>
                <a:spcPct val="0"/>
              </a:spcBef>
              <a:spcAft>
                <a:spcPts val="1200"/>
              </a:spcAft>
            </a:pPr>
            <a:r>
              <a:rPr lang="en-US" sz="2000" b="1" dirty="0">
                <a:solidFill>
                  <a:srgbClr val="003150"/>
                </a:solidFill>
                <a:latin typeface="Calibri" panose="020F0502020204030204" pitchFamily="34" charset="0"/>
                <a:cs typeface="Courier New" panose="02070309020205020404" pitchFamily="49" charset="0"/>
              </a:rPr>
              <a:t>01/24/2018</a:t>
            </a:r>
          </a:p>
        </p:txBody>
      </p:sp>
    </p:spTree>
    <p:extLst>
      <p:ext uri="{BB962C8B-B14F-4D97-AF65-F5344CB8AC3E}">
        <p14:creationId xmlns:p14="http://schemas.microsoft.com/office/powerpoint/2010/main" val="25810260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Certificates of Indirect Cost</a:t>
            </a:r>
          </a:p>
        </p:txBody>
      </p:sp>
      <p:sp>
        <p:nvSpPr>
          <p:cNvPr id="4" name="Slide Number Placeholder 3"/>
          <p:cNvSpPr>
            <a:spLocks noGrp="1"/>
          </p:cNvSpPr>
          <p:nvPr>
            <p:ph type="sldNum" sz="quarter" idx="12"/>
          </p:nvPr>
        </p:nvSpPr>
        <p:spPr/>
        <p:txBody>
          <a:bodyPr/>
          <a:lstStyle/>
          <a:p>
            <a:fld id="{774FD24C-ECD9-4A05-8F46-80D33D5B8CC0}" type="slidenum">
              <a:rPr lang="en-US" smtClean="0"/>
              <a:pPr/>
              <a:t>10</a:t>
            </a:fld>
            <a:endParaRPr lang="en-US" dirty="0"/>
          </a:p>
        </p:txBody>
      </p:sp>
      <p:sp>
        <p:nvSpPr>
          <p:cNvPr id="5" name="Content Placeholder 4"/>
          <p:cNvSpPr>
            <a:spLocks noGrp="1"/>
          </p:cNvSpPr>
          <p:nvPr>
            <p:ph idx="1"/>
          </p:nvPr>
        </p:nvSpPr>
        <p:spPr/>
        <p:txBody>
          <a:bodyPr/>
          <a:lstStyle/>
          <a:p>
            <a:endParaRPr lang="en-US"/>
          </a:p>
        </p:txBody>
      </p:sp>
      <p:pic>
        <p:nvPicPr>
          <p:cNvPr id="6" name="Picture 5"/>
          <p:cNvPicPr>
            <a:picLocks noChangeAspect="1"/>
          </p:cNvPicPr>
          <p:nvPr/>
        </p:nvPicPr>
        <p:blipFill>
          <a:blip r:embed="rId3"/>
          <a:stretch>
            <a:fillRect/>
          </a:stretch>
        </p:blipFill>
        <p:spPr>
          <a:xfrm>
            <a:off x="152400" y="990600"/>
            <a:ext cx="4114800" cy="5328069"/>
          </a:xfrm>
          <a:prstGeom prst="rect">
            <a:avLst/>
          </a:prstGeom>
        </p:spPr>
      </p:pic>
      <p:pic>
        <p:nvPicPr>
          <p:cNvPr id="7" name="Picture 6"/>
          <p:cNvPicPr>
            <a:picLocks noChangeAspect="1"/>
          </p:cNvPicPr>
          <p:nvPr/>
        </p:nvPicPr>
        <p:blipFill>
          <a:blip r:embed="rId4"/>
          <a:stretch>
            <a:fillRect/>
          </a:stretch>
        </p:blipFill>
        <p:spPr>
          <a:xfrm>
            <a:off x="4267200" y="990600"/>
            <a:ext cx="4572000" cy="5418843"/>
          </a:xfrm>
          <a:prstGeom prst="rect">
            <a:avLst/>
          </a:prstGeom>
        </p:spPr>
      </p:pic>
    </p:spTree>
    <p:extLst>
      <p:ext uri="{BB962C8B-B14F-4D97-AF65-F5344CB8AC3E}">
        <p14:creationId xmlns:p14="http://schemas.microsoft.com/office/powerpoint/2010/main" val="3661723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Acknowledgment Letter Text</a:t>
            </a:r>
          </a:p>
        </p:txBody>
      </p:sp>
      <p:sp>
        <p:nvSpPr>
          <p:cNvPr id="3" name="Content Placeholder 2"/>
          <p:cNvSpPr>
            <a:spLocks noGrp="1"/>
          </p:cNvSpPr>
          <p:nvPr>
            <p:ph idx="1"/>
          </p:nvPr>
        </p:nvSpPr>
        <p:spPr>
          <a:xfrm>
            <a:off x="457200" y="1143004"/>
            <a:ext cx="8229600" cy="5213350"/>
          </a:xfrm>
        </p:spPr>
        <p:txBody>
          <a:bodyPr>
            <a:normAutofit fontScale="70000" lnSpcReduction="20000"/>
          </a:bodyPr>
          <a:lstStyle/>
          <a:p>
            <a:endParaRPr lang="en-US" dirty="0"/>
          </a:p>
          <a:p>
            <a:pPr marL="0" indent="0">
              <a:buNone/>
            </a:pPr>
            <a:r>
              <a:rPr lang="en-US" dirty="0">
                <a:latin typeface="Times New Roman" panose="02020603050405020304" pitchFamily="18" charset="0"/>
                <a:cs typeface="Times New Roman" panose="02020603050405020304" pitchFamily="18" charset="0"/>
              </a:rPr>
              <a:t>With this letter, the Economic Development Administration (EDA), a component of the Department of Commerce, acknowledges receipt of your Indirect Cost Rate Certificate for FY 2018 dated 11/28/2017. As a unit of state or local government that receives less than $35 million in annual cumulative direct Federal funding, you are not required to submit an indirect cost rate proposal to EDA and, consequently, EDA will not review your submission at this time. For more information on this requirement, see 2 C.F.R. part 200, App. VII § D.1.b.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Your organization is required to develop an indirect cost rate proposal in accordance with 2 C.F.R. part 200 and retain it with related supporting documentation for audit. For more information on this requirement, see 2 C.F.R. part 200, App. VII § D.1.b.  and 2 C.F.R. § 200.333. EDA reserves the right to review this or future indirect cost rate proposals at a later time to ensure conformity with the requirements of 2 C.F.R. part 200. Typically, EDA will exercise this right if there is a relevant audit finding, a concern is raised by another government agency concerning a particular indirect cost rate, and/or if EDA finds an anomaly in an indirect cost rate proposal. In such circumstances EDA may review such an indirect cost rate proposal itself or through another Federal agency.</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Please contact my office at 202-482-2917 if you have any questions or concerns.</a:t>
            </a:r>
          </a:p>
          <a:p>
            <a:pPr marL="0" indent="0">
              <a:buNone/>
            </a:pPr>
            <a:endParaRPr lang="en-US" sz="2000"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74FD24C-ECD9-4A05-8F46-80D33D5B8CC0}" type="slidenum">
              <a:rPr lang="en-US" smtClean="0"/>
              <a:pPr/>
              <a:t>11</a:t>
            </a:fld>
            <a:endParaRPr lang="en-US" dirty="0"/>
          </a:p>
        </p:txBody>
      </p:sp>
    </p:spTree>
    <p:extLst>
      <p:ext uri="{BB962C8B-B14F-4D97-AF65-F5344CB8AC3E}">
        <p14:creationId xmlns:p14="http://schemas.microsoft.com/office/powerpoint/2010/main" val="2935444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Common Questions</a:t>
            </a:r>
          </a:p>
        </p:txBody>
      </p:sp>
      <p:sp>
        <p:nvSpPr>
          <p:cNvPr id="3" name="Content Placeholder 2"/>
          <p:cNvSpPr>
            <a:spLocks noGrp="1"/>
          </p:cNvSpPr>
          <p:nvPr>
            <p:ph idx="1"/>
          </p:nvPr>
        </p:nvSpPr>
        <p:spPr>
          <a:xfrm>
            <a:off x="457200" y="1143004"/>
            <a:ext cx="8229600" cy="5213350"/>
          </a:xfrm>
        </p:spPr>
        <p:txBody>
          <a:bodyPr>
            <a:normAutofit/>
          </a:bodyPr>
          <a:lstStyle/>
          <a:p>
            <a:r>
              <a:rPr lang="en-US" sz="2000" dirty="0"/>
              <a:t>What if a state agency won’t accept my non-negotiated indirect cost rate even though I am not required to receive one?</a:t>
            </a:r>
          </a:p>
          <a:p>
            <a:endParaRPr lang="en-US" sz="2000" dirty="0"/>
          </a:p>
          <a:p>
            <a:r>
              <a:rPr lang="en-US" sz="2000" dirty="0"/>
              <a:t>How is this process different from the old process?</a:t>
            </a:r>
          </a:p>
          <a:p>
            <a:endParaRPr lang="en-US" sz="2000" dirty="0"/>
          </a:p>
          <a:p>
            <a:r>
              <a:rPr lang="en-US" sz="2000" dirty="0"/>
              <a:t>I would like to get a rate extension.  What is the process?</a:t>
            </a:r>
          </a:p>
          <a:p>
            <a:pPr marL="0" indent="0">
              <a:buNone/>
            </a:pPr>
            <a:endParaRPr lang="en-US" sz="2000"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12</a:t>
            </a:fld>
            <a:endParaRPr lang="en-US" dirty="0"/>
          </a:p>
        </p:txBody>
      </p:sp>
    </p:spTree>
    <p:extLst>
      <p:ext uri="{BB962C8B-B14F-4D97-AF65-F5344CB8AC3E}">
        <p14:creationId xmlns:p14="http://schemas.microsoft.com/office/powerpoint/2010/main" val="469155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Resources</a:t>
            </a:r>
          </a:p>
        </p:txBody>
      </p:sp>
      <p:sp>
        <p:nvSpPr>
          <p:cNvPr id="3" name="Content Placeholder 2"/>
          <p:cNvSpPr>
            <a:spLocks noGrp="1"/>
          </p:cNvSpPr>
          <p:nvPr>
            <p:ph idx="1"/>
          </p:nvPr>
        </p:nvSpPr>
        <p:spPr/>
        <p:txBody>
          <a:bodyPr>
            <a:noAutofit/>
          </a:bodyPr>
          <a:lstStyle/>
          <a:p>
            <a:endParaRPr lang="en-US" sz="2000" dirty="0"/>
          </a:p>
          <a:p>
            <a:r>
              <a:rPr lang="en-US" sz="2000" dirty="0"/>
              <a:t>EDA’s Indirect Cost Instructions: </a:t>
            </a:r>
            <a:r>
              <a:rPr lang="en-US" sz="1800" dirty="0">
                <a:hlinkClick r:id="rId3"/>
              </a:rPr>
              <a:t>https://www.eda.gov/tools/grantee-forms/</a:t>
            </a:r>
            <a:r>
              <a:rPr lang="en-US" sz="1800" dirty="0"/>
              <a:t> </a:t>
            </a:r>
          </a:p>
          <a:p>
            <a:endParaRPr lang="en-US" sz="2000" dirty="0"/>
          </a:p>
          <a:p>
            <a:r>
              <a:rPr lang="en-US" sz="2000" dirty="0"/>
              <a:t>DOI Guidance for State and Local Governments: </a:t>
            </a:r>
            <a:r>
              <a:rPr lang="en-US" sz="1800" u="sng" dirty="0">
                <a:hlinkClick r:id="rId4"/>
              </a:rPr>
              <a:t>https://www.doi.gov/ibc/services/finance/indirect-Cost-Services/insular-areas</a:t>
            </a:r>
            <a:endParaRPr lang="en-US" sz="1800" u="sng" dirty="0"/>
          </a:p>
          <a:p>
            <a:endParaRPr lang="en-US" sz="2000" dirty="0"/>
          </a:p>
          <a:p>
            <a:r>
              <a:rPr lang="en-US" sz="2000" dirty="0"/>
              <a:t>DOI Indirect Cost Negotiation Services: </a:t>
            </a:r>
            <a:r>
              <a:rPr lang="en-US" sz="1800" dirty="0">
                <a:hlinkClick r:id="rId5"/>
              </a:rPr>
              <a:t>https://www.doi.gov/ibc/services/finance/indirect-Cost-Services/</a:t>
            </a:r>
            <a:r>
              <a:rPr lang="en-US" sz="1800" dirty="0"/>
              <a:t>  </a:t>
            </a:r>
          </a:p>
          <a:p>
            <a:endParaRPr lang="en-US" sz="1800" dirty="0"/>
          </a:p>
          <a:p>
            <a:pPr marL="0" indent="0">
              <a:buNone/>
            </a:pPr>
            <a:endParaRPr lang="en-US" sz="2000" dirty="0"/>
          </a:p>
          <a:p>
            <a:pPr marL="0" indent="0">
              <a:buNone/>
            </a:pPr>
            <a:r>
              <a:rPr lang="en-US" sz="2000" dirty="0"/>
              <a:t>If you have any questions at all or want to discuss anything in more detail, please contact Bernadette Grafton using the Indirect Costs email address (</a:t>
            </a:r>
            <a:r>
              <a:rPr lang="en-US" sz="2000" u="sng" dirty="0">
                <a:hlinkClick r:id="rId6"/>
              </a:rPr>
              <a:t>indirectcosts@eda.gov</a:t>
            </a:r>
            <a:r>
              <a:rPr lang="en-US" sz="2000" dirty="0"/>
              <a:t>) or by calling her at 202-482-2917</a:t>
            </a:r>
            <a:endParaRPr lang="en-US" sz="1800"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13</a:t>
            </a:fld>
            <a:endParaRPr lang="en-US" dirty="0"/>
          </a:p>
        </p:txBody>
      </p:sp>
    </p:spTree>
    <p:extLst>
      <p:ext uri="{BB962C8B-B14F-4D97-AF65-F5344CB8AC3E}">
        <p14:creationId xmlns:p14="http://schemas.microsoft.com/office/powerpoint/2010/main" val="2321519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flag.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488" y="1639888"/>
            <a:ext cx="3000375"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Connector 16"/>
          <p:cNvCxnSpPr>
            <a:cxnSpLocks noChangeShapeType="1"/>
          </p:cNvCxnSpPr>
          <p:nvPr/>
        </p:nvCxnSpPr>
        <p:spPr bwMode="auto">
          <a:xfrm>
            <a:off x="3165475" y="2073275"/>
            <a:ext cx="5324475" cy="0"/>
          </a:xfrm>
          <a:prstGeom prst="line">
            <a:avLst/>
          </a:prstGeom>
          <a:noFill/>
          <a:ln w="12700">
            <a:solidFill>
              <a:srgbClr val="E8CE79"/>
            </a:solidFill>
            <a:round/>
            <a:headEnd/>
            <a:tailEnd/>
          </a:ln>
          <a:extLst>
            <a:ext uri="{909E8E84-426E-40DD-AFC4-6F175D3DCCD1}">
              <a14:hiddenFill xmlns:a14="http://schemas.microsoft.com/office/drawing/2010/main">
                <a:noFill/>
              </a14:hiddenFill>
            </a:ext>
          </a:extLst>
        </p:spPr>
      </p:cxnSp>
      <p:sp>
        <p:nvSpPr>
          <p:cNvPr id="7" name="TextBox 6"/>
          <p:cNvSpPr txBox="1">
            <a:spLocks noChangeArrowheads="1"/>
          </p:cNvSpPr>
          <p:nvPr/>
        </p:nvSpPr>
        <p:spPr bwMode="auto">
          <a:xfrm>
            <a:off x="3001963" y="2171700"/>
            <a:ext cx="5722937" cy="5663089"/>
          </a:xfrm>
          <a:prstGeom prst="rect">
            <a:avLst/>
          </a:prstGeom>
          <a:noFill/>
          <a:ln w="9525">
            <a:noFill/>
            <a:miter lim="800000"/>
            <a:headEnd/>
            <a:tailEnd/>
          </a:ln>
        </p:spPr>
        <p:txBody>
          <a:bodyPr lIns="0" tIns="0" rIns="0" bIns="0">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rPr>
              <a:t>U.S. Economic Development Administration</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rPr>
              <a:t>U.S. Department of Commerce</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rPr>
              <a:t>www.eda.gov</a:t>
            </a:r>
          </a:p>
          <a:p>
            <a:pPr>
              <a:lnSpc>
                <a:spcPct val="210000"/>
              </a:lnSpc>
            </a:pPr>
            <a:r>
              <a:rPr lang="en-US" sz="1600" dirty="0">
                <a:latin typeface="Times New Roman" panose="02020603050405020304" pitchFamily="18" charset="0"/>
                <a:cs typeface="Times New Roman" panose="02020603050405020304" pitchFamily="18" charset="0"/>
                <a:hlinkClick r:id="rId4"/>
              </a:rPr>
              <a:t>www.facebook.com/eda.commerce</a:t>
            </a:r>
            <a:endParaRPr lang="en-US" sz="1600" dirty="0">
              <a:latin typeface="Times New Roman" panose="02020603050405020304" pitchFamily="18" charset="0"/>
              <a:cs typeface="Times New Roman" panose="02020603050405020304" pitchFamily="18" charset="0"/>
            </a:endParaRPr>
          </a:p>
          <a:p>
            <a:pPr>
              <a:lnSpc>
                <a:spcPct val="210000"/>
              </a:lnSpc>
              <a:buSzPct val="100000"/>
            </a:pPr>
            <a:r>
              <a:rPr lang="en-US" sz="1600" dirty="0">
                <a:latin typeface="Times New Roman" panose="02020603050405020304" pitchFamily="18" charset="0"/>
                <a:cs typeface="Times New Roman" panose="02020603050405020304" pitchFamily="18" charset="0"/>
                <a:hlinkClick r:id="rId5"/>
              </a:rPr>
              <a:t>www.twitter.com/US_EDA</a:t>
            </a:r>
            <a:r>
              <a:rPr lang="en-US" sz="1600" dirty="0">
                <a:latin typeface="Times New Roman" panose="02020603050405020304" pitchFamily="18" charset="0"/>
                <a:cs typeface="Times New Roman" panose="02020603050405020304" pitchFamily="18" charset="0"/>
              </a:rPr>
              <a:t> </a:t>
            </a:r>
          </a:p>
          <a:p>
            <a:pPr>
              <a:lnSpc>
                <a:spcPct val="210000"/>
              </a:lnSpc>
              <a:buSzPct val="100000"/>
            </a:pPr>
            <a:r>
              <a:rPr lang="en-US" sz="1600" dirty="0">
                <a:latin typeface="Times New Roman" panose="02020603050405020304" pitchFamily="18" charset="0"/>
                <a:cs typeface="Times New Roman" panose="02020603050405020304" pitchFamily="18" charset="0"/>
                <a:hlinkClick r:id="rId6"/>
              </a:rPr>
              <a:t>www.youtube.com/EDACommerce</a:t>
            </a:r>
            <a:r>
              <a:rPr lang="en-US" sz="1600" dirty="0">
                <a:latin typeface="Times New Roman" panose="02020603050405020304" pitchFamily="18" charset="0"/>
                <a:cs typeface="Times New Roman" panose="02020603050405020304" pitchFamily="18" charset="0"/>
              </a:rPr>
              <a:t> </a:t>
            </a:r>
          </a:p>
          <a:p>
            <a:pPr>
              <a:lnSpc>
                <a:spcPct val="210000"/>
              </a:lnSpc>
            </a:pPr>
            <a:r>
              <a:rPr lang="en-US" sz="1600" dirty="0">
                <a:latin typeface="Times New Roman" panose="02020603050405020304" pitchFamily="18" charset="0"/>
                <a:cs typeface="Times New Roman" panose="02020603050405020304" pitchFamily="18" charset="0"/>
                <a:hlinkClick r:id="rId7"/>
              </a:rPr>
              <a:t>www.linkedin.com/company/us-department-of-commerce-economic-development-administration</a:t>
            </a:r>
            <a:r>
              <a:rPr lang="en-US" sz="1600" dirty="0">
                <a:latin typeface="Times New Roman" panose="02020603050405020304" pitchFamily="18" charset="0"/>
                <a:cs typeface="Times New Roman" panose="02020603050405020304" pitchFamily="18" charset="0"/>
              </a:rPr>
              <a:t> </a:t>
            </a:r>
            <a:endParaRPr lang="en-US" sz="1600" dirty="0"/>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2400" b="0" i="1"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2400" b="0" i="1" u="none" strike="noStrike" kern="1200" cap="none" spc="0" normalizeH="0" baseline="0" noProof="0" dirty="0">
              <a:ln>
                <a:noFill/>
              </a:ln>
              <a:solidFill>
                <a:srgbClr val="1A3468"/>
              </a:solidFill>
              <a:effectLst/>
              <a:uLnTx/>
              <a:uFillTx/>
              <a:latin typeface="Calibri"/>
              <a:ea typeface="ＭＳ Ｐゴシック" pitchFamily="-105" charset="-128"/>
              <a:cs typeface="Times New Roman" pitchFamily="18" charset="0"/>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2800" b="0" i="1" u="none" strike="noStrike" kern="1200" cap="none" spc="0" normalizeH="0" baseline="0" noProof="0" dirty="0">
              <a:ln>
                <a:noFill/>
              </a:ln>
              <a:solidFill>
                <a:srgbClr val="003150"/>
              </a:solidFill>
              <a:effectLst/>
              <a:uLnTx/>
              <a:uFillTx/>
              <a:latin typeface="Calibri"/>
              <a:ea typeface="ＭＳ Ｐゴシック" pitchFamily="-105" charset="-128"/>
              <a:cs typeface="ＭＳ Ｐゴシック" pitchFamily="-105" charset="-128"/>
            </a:endParaRPr>
          </a:p>
        </p:txBody>
      </p:sp>
      <p:sp>
        <p:nvSpPr>
          <p:cNvPr id="8" name="TextBox 7"/>
          <p:cNvSpPr txBox="1"/>
          <p:nvPr/>
        </p:nvSpPr>
        <p:spPr>
          <a:xfrm>
            <a:off x="325438" y="298450"/>
            <a:ext cx="6435725" cy="215900"/>
          </a:xfrm>
          <a:prstGeom prst="rect">
            <a:avLst/>
          </a:prstGeom>
          <a:noFill/>
        </p:spPr>
        <p:txBody>
          <a:bodyPr lIns="0" tIns="0" rIns="0" bIns="0">
            <a:spAutoFit/>
          </a:bodyPr>
          <a:lstStyle/>
          <a:p>
            <a:pPr marL="0" marR="0" lvl="0" indent="0" algn="l" defTabSz="457200" rtl="0" eaLnBrk="1" fontAlgn="base" latinLnBrk="0" hangingPunct="1">
              <a:lnSpc>
                <a:spcPct val="100000"/>
              </a:lnSpc>
              <a:spcBef>
                <a:spcPct val="0"/>
              </a:spcBef>
              <a:spcAft>
                <a:spcPts val="300"/>
              </a:spcAft>
              <a:buClrTx/>
              <a:buSzTx/>
              <a:buFontTx/>
              <a:buNone/>
              <a:tabLst/>
              <a:defRPr/>
            </a:pPr>
            <a:r>
              <a:rPr kumimoji="0" lang="en-US" sz="1400" b="1" i="0" u="none" strike="noStrike" kern="1200" cap="all" spc="160" normalizeH="0" baseline="0" noProof="0" dirty="0">
                <a:ln>
                  <a:noFill/>
                </a:ln>
                <a:solidFill>
                  <a:prstClr val="white"/>
                </a:solidFill>
                <a:effectLst/>
                <a:uLnTx/>
                <a:uFillTx/>
                <a:latin typeface="Calibri"/>
                <a:ea typeface="Arial" pitchFamily="-105" charset="0"/>
                <a:cs typeface="Arial Narrow"/>
              </a:rPr>
              <a:t>Innovation. Regional Collaboration. Job creation.</a:t>
            </a:r>
          </a:p>
        </p:txBody>
      </p:sp>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39608" y="4114800"/>
            <a:ext cx="391285" cy="391285"/>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flipV="1">
            <a:off x="2439608" y="5257800"/>
            <a:ext cx="418629" cy="294757"/>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439608" y="4605582"/>
            <a:ext cx="427800" cy="42780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473799" y="5750399"/>
            <a:ext cx="421801" cy="421801"/>
          </a:xfrm>
          <a:prstGeom prst="rect">
            <a:avLst/>
          </a:prstGeom>
        </p:spPr>
      </p:pic>
    </p:spTree>
    <p:extLst>
      <p:ext uri="{BB962C8B-B14F-4D97-AF65-F5344CB8AC3E}">
        <p14:creationId xmlns:p14="http://schemas.microsoft.com/office/powerpoint/2010/main" val="393214319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200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Effect transition="in" filter="fade">
                                      <p:cBhvr>
                                        <p:cTn id="9" dur="1000"/>
                                        <p:tgtEl>
                                          <p:spTgt spid="10"/>
                                        </p:tgtEl>
                                      </p:cBhvr>
                                    </p:animEffect>
                                  </p:childTnLst>
                                </p:cTn>
                              </p:par>
                            </p:childTnLst>
                          </p:cTn>
                        </p:par>
                        <p:par>
                          <p:cTn id="10" fill="hold" nodeType="afterGroup">
                            <p:stCondLst>
                              <p:cond delay="3000"/>
                            </p:stCondLst>
                            <p:childTnLst>
                              <p:par>
                                <p:cTn id="11" presetID="22" presetClass="entr" presetSubtype="2"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ipe(right)">
                                      <p:cBhvr>
                                        <p:cTn id="13" dur="500"/>
                                        <p:tgtEl>
                                          <p:spTgt spid="17"/>
                                        </p:tgtEl>
                                      </p:cBhvr>
                                    </p:animEffect>
                                  </p:childTnLst>
                                </p:cTn>
                              </p:par>
                            </p:childTnLst>
                          </p:cTn>
                        </p:par>
                        <p:par>
                          <p:cTn id="14" fill="hold" nodeType="afterGroup">
                            <p:stCondLst>
                              <p:cond delay="3500"/>
                            </p:stCondLst>
                            <p:childTnLst>
                              <p:par>
                                <p:cTn id="15" presetID="10" presetClass="entr" presetSubtype="0"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Interagency Agreement with DOI</a:t>
            </a:r>
          </a:p>
        </p:txBody>
      </p:sp>
      <p:sp>
        <p:nvSpPr>
          <p:cNvPr id="4" name="Slide Number Placeholder 3"/>
          <p:cNvSpPr>
            <a:spLocks noGrp="1"/>
          </p:cNvSpPr>
          <p:nvPr>
            <p:ph type="sldNum" sz="quarter" idx="12"/>
          </p:nvPr>
        </p:nvSpPr>
        <p:spPr/>
        <p:txBody>
          <a:bodyPr/>
          <a:lstStyle/>
          <a:p>
            <a:fld id="{774FD24C-ECD9-4A05-8F46-80D33D5B8CC0}" type="slidenum">
              <a:rPr lang="en-US" smtClean="0"/>
              <a:pPr/>
              <a:t>2</a:t>
            </a:fld>
            <a:endParaRPr lang="en-US" dirty="0"/>
          </a:p>
        </p:txBody>
      </p:sp>
      <p:sp>
        <p:nvSpPr>
          <p:cNvPr id="3" name="TextBox 2"/>
          <p:cNvSpPr txBox="1"/>
          <p:nvPr/>
        </p:nvSpPr>
        <p:spPr>
          <a:xfrm>
            <a:off x="533400" y="1371600"/>
            <a:ext cx="8153400" cy="3170099"/>
          </a:xfrm>
          <a:prstGeom prst="rect">
            <a:avLst/>
          </a:prstGeom>
          <a:noFill/>
        </p:spPr>
        <p:txBody>
          <a:bodyPr wrap="square" rtlCol="0">
            <a:spAutoFit/>
          </a:bodyPr>
          <a:lstStyle/>
          <a:p>
            <a:pPr marL="342900" indent="-342900">
              <a:spcAft>
                <a:spcPts val="600"/>
              </a:spcAft>
              <a:buFont typeface="Wingdings" panose="05000000000000000000" pitchFamily="2" charset="2"/>
              <a:buChar char="§"/>
            </a:pPr>
            <a:r>
              <a:rPr lang="en-US" sz="2000" dirty="0"/>
              <a:t>EDA has entered into a working relationship with the U.S. Department of Interior, Interior Business Center (IBC) to issue indirect cost rates to organizations for which EDA is the cognizant agency</a:t>
            </a:r>
          </a:p>
          <a:p>
            <a:pPr>
              <a:spcAft>
                <a:spcPts val="600"/>
              </a:spcAft>
            </a:pPr>
            <a:endParaRPr lang="en-US" sz="2000" dirty="0"/>
          </a:p>
          <a:p>
            <a:pPr marL="342900" indent="-342900">
              <a:spcAft>
                <a:spcPts val="600"/>
              </a:spcAft>
              <a:buFont typeface="Wingdings" panose="05000000000000000000" pitchFamily="2" charset="2"/>
              <a:buChar char="§"/>
            </a:pPr>
            <a:r>
              <a:rPr lang="en-US" sz="2000" dirty="0"/>
              <a:t>As of August 1, 2017, the Office of Indirect Cost Services for IBC is negotiating, issuing, and countersigning indirect rate agreements on behalf of EDA</a:t>
            </a:r>
          </a:p>
          <a:p>
            <a:pPr>
              <a:spcAft>
                <a:spcPts val="600"/>
              </a:spcAft>
            </a:pPr>
            <a:endParaRPr lang="en-US" sz="2000" dirty="0"/>
          </a:p>
          <a:p>
            <a:pPr marL="342900" indent="-342900">
              <a:spcAft>
                <a:spcPts val="600"/>
              </a:spcAft>
              <a:buFont typeface="Wingdings" panose="05000000000000000000" pitchFamily="2" charset="2"/>
              <a:buChar char="§"/>
            </a:pPr>
            <a:r>
              <a:rPr lang="en-US" sz="2000" dirty="0"/>
              <a:t>EDA is still the cognizant agency</a:t>
            </a:r>
          </a:p>
        </p:txBody>
      </p:sp>
    </p:spTree>
    <p:extLst>
      <p:ext uri="{BB962C8B-B14F-4D97-AF65-F5344CB8AC3E}">
        <p14:creationId xmlns:p14="http://schemas.microsoft.com/office/powerpoint/2010/main" val="795244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Brief History of EDA’s Indirect Cost Rate Program</a:t>
            </a:r>
          </a:p>
        </p:txBody>
      </p:sp>
      <p:sp>
        <p:nvSpPr>
          <p:cNvPr id="4" name="Slide Number Placeholder 3"/>
          <p:cNvSpPr>
            <a:spLocks noGrp="1"/>
          </p:cNvSpPr>
          <p:nvPr>
            <p:ph type="sldNum" sz="quarter" idx="12"/>
          </p:nvPr>
        </p:nvSpPr>
        <p:spPr/>
        <p:txBody>
          <a:bodyPr/>
          <a:lstStyle/>
          <a:p>
            <a:fld id="{774FD24C-ECD9-4A05-8F46-80D33D5B8CC0}" type="slidenum">
              <a:rPr lang="en-US" smtClean="0"/>
              <a:pPr/>
              <a:t>3</a:t>
            </a:fld>
            <a:endParaRPr lang="en-US" dirty="0"/>
          </a:p>
        </p:txBody>
      </p:sp>
      <p:sp>
        <p:nvSpPr>
          <p:cNvPr id="3" name="TextBox 2"/>
          <p:cNvSpPr txBox="1"/>
          <p:nvPr/>
        </p:nvSpPr>
        <p:spPr>
          <a:xfrm>
            <a:off x="381000" y="1371600"/>
            <a:ext cx="8229600" cy="4632037"/>
          </a:xfrm>
          <a:prstGeom prst="rect">
            <a:avLst/>
          </a:prstGeom>
          <a:noFill/>
        </p:spPr>
        <p:txBody>
          <a:bodyPr wrap="square" rtlCol="0">
            <a:spAutoFit/>
          </a:bodyPr>
          <a:lstStyle/>
          <a:p>
            <a:pPr marL="342900" indent="-342900">
              <a:spcAft>
                <a:spcPts val="600"/>
              </a:spcAft>
              <a:buFont typeface="Wingdings" panose="05000000000000000000" pitchFamily="2" charset="2"/>
              <a:buChar char="§"/>
            </a:pPr>
            <a:r>
              <a:rPr lang="en-US" sz="2000" dirty="0"/>
              <a:t>Previously managed by the DOC Office of Acquisition Management (OAM) </a:t>
            </a:r>
          </a:p>
          <a:p>
            <a:pPr marL="342900" indent="-342900">
              <a:spcAft>
                <a:spcPts val="600"/>
              </a:spcAft>
              <a:buFont typeface="Wingdings" panose="05000000000000000000" pitchFamily="2" charset="2"/>
              <a:buChar char="§"/>
            </a:pPr>
            <a:r>
              <a:rPr lang="en-US" sz="2000" dirty="0"/>
              <a:t>EDA inherited the program in 2013</a:t>
            </a:r>
          </a:p>
          <a:p>
            <a:pPr marL="342900" indent="-342900">
              <a:spcAft>
                <a:spcPts val="600"/>
              </a:spcAft>
              <a:buFont typeface="Wingdings" panose="05000000000000000000" pitchFamily="2" charset="2"/>
              <a:buChar char="§"/>
            </a:pPr>
            <a:r>
              <a:rPr lang="en-US" sz="2000" dirty="0"/>
              <a:t>Initial process was slow and costly</a:t>
            </a:r>
          </a:p>
          <a:p>
            <a:pPr marL="800100" lvl="1" indent="-342900">
              <a:spcAft>
                <a:spcPts val="600"/>
              </a:spcAft>
              <a:buFont typeface="Wingdings" panose="05000000000000000000" pitchFamily="2" charset="2"/>
              <a:buChar char="§"/>
            </a:pPr>
            <a:r>
              <a:rPr lang="en-US" sz="2000" dirty="0"/>
              <a:t>Required non-profit’s to submit indirect cost proposals for review by contract accountants</a:t>
            </a:r>
          </a:p>
          <a:p>
            <a:pPr marL="800100" lvl="1" indent="-342900">
              <a:spcAft>
                <a:spcPts val="600"/>
              </a:spcAft>
              <a:buFont typeface="Wingdings" panose="05000000000000000000" pitchFamily="2" charset="2"/>
              <a:buChar char="§"/>
            </a:pPr>
            <a:r>
              <a:rPr lang="en-US" sz="2000" dirty="0"/>
              <a:t>Required EDDs to submit indirect cost Certificates for review by contract accountants</a:t>
            </a:r>
          </a:p>
          <a:p>
            <a:pPr marL="342900" indent="-342900">
              <a:spcAft>
                <a:spcPts val="600"/>
              </a:spcAft>
              <a:buFont typeface="Wingdings" panose="05000000000000000000" pitchFamily="2" charset="2"/>
              <a:buChar char="§"/>
            </a:pPr>
            <a:r>
              <a:rPr lang="en-US" sz="2000" dirty="0"/>
              <a:t>Revised process in 2015</a:t>
            </a:r>
          </a:p>
          <a:p>
            <a:pPr marL="800100" lvl="1" indent="-342900">
              <a:spcAft>
                <a:spcPts val="600"/>
              </a:spcAft>
              <a:buFont typeface="Wingdings" panose="05000000000000000000" pitchFamily="2" charset="2"/>
              <a:buChar char="§"/>
            </a:pPr>
            <a:r>
              <a:rPr lang="en-US" sz="2000" dirty="0"/>
              <a:t>EDA created rate thresholds based on historically approved rates, enabling the approval of low rates below the threshold without requiring review by contract accountants</a:t>
            </a:r>
          </a:p>
          <a:p>
            <a:pPr marL="800100" lvl="1" indent="-342900">
              <a:spcAft>
                <a:spcPts val="600"/>
              </a:spcAft>
              <a:buFont typeface="Wingdings" panose="05000000000000000000" pitchFamily="2" charset="2"/>
              <a:buChar char="§"/>
            </a:pPr>
            <a:r>
              <a:rPr lang="en-US" sz="2000" dirty="0"/>
              <a:t>Limited level of expertise and unsatisfactory level of focused and quality customer service</a:t>
            </a:r>
          </a:p>
        </p:txBody>
      </p:sp>
    </p:spTree>
    <p:extLst>
      <p:ext uri="{BB962C8B-B14F-4D97-AF65-F5344CB8AC3E}">
        <p14:creationId xmlns:p14="http://schemas.microsoft.com/office/powerpoint/2010/main" val="42142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Benefits of Working with DOI </a:t>
            </a:r>
          </a:p>
        </p:txBody>
      </p:sp>
      <p:sp>
        <p:nvSpPr>
          <p:cNvPr id="3" name="Content Placeholder 2"/>
          <p:cNvSpPr>
            <a:spLocks noGrp="1"/>
          </p:cNvSpPr>
          <p:nvPr>
            <p:ph idx="1"/>
          </p:nvPr>
        </p:nvSpPr>
        <p:spPr>
          <a:xfrm>
            <a:off x="304800" y="1066800"/>
            <a:ext cx="8305800" cy="5181600"/>
          </a:xfrm>
        </p:spPr>
        <p:txBody>
          <a:bodyPr>
            <a:no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4</a:t>
            </a:fld>
            <a:endParaRPr lang="en-US" dirty="0"/>
          </a:p>
        </p:txBody>
      </p:sp>
      <p:sp>
        <p:nvSpPr>
          <p:cNvPr id="5" name="TextBox 4"/>
          <p:cNvSpPr txBox="1"/>
          <p:nvPr/>
        </p:nvSpPr>
        <p:spPr>
          <a:xfrm>
            <a:off x="304800" y="796290"/>
            <a:ext cx="8382000" cy="5909310"/>
          </a:xfrm>
          <a:prstGeom prst="rect">
            <a:avLst/>
          </a:prstGeom>
          <a:noFill/>
        </p:spPr>
        <p:txBody>
          <a:bodyPr wrap="square" rtlCol="0">
            <a:spAutoFit/>
          </a:bodyPr>
          <a:lstStyle/>
          <a:p>
            <a:endParaRPr lang="en-US" dirty="0"/>
          </a:p>
          <a:p>
            <a:pPr marL="285750" indent="-285750">
              <a:buFont typeface="Wingdings" panose="05000000000000000000" pitchFamily="2" charset="2"/>
              <a:buChar char="§"/>
            </a:pPr>
            <a:r>
              <a:rPr lang="en-US" sz="2000" dirty="0"/>
              <a:t>DOI runs Interior Business Center, a federal shared service specializing in indirect cost rate management</a:t>
            </a:r>
          </a:p>
          <a:p>
            <a:pPr marL="28575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US" sz="2000" dirty="0"/>
              <a:t>Full service, including: </a:t>
            </a:r>
          </a:p>
          <a:p>
            <a:pPr marL="742950" lvl="1" indent="-285750">
              <a:buFont typeface="Wingdings" panose="05000000000000000000" pitchFamily="2" charset="2"/>
              <a:buChar char="§"/>
            </a:pPr>
            <a:r>
              <a:rPr lang="en-US" sz="2000" dirty="0"/>
              <a:t>Receive proposals directly from grantee; coordinate with the grantee as needed; answer questions; negotiate the rate; sign and send grantee acceptance letter; review and consider changes to Cognizant Agency status</a:t>
            </a:r>
          </a:p>
          <a:p>
            <a:pPr marL="28575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US" sz="2000" dirty="0"/>
              <a:t>Expertise and ability to determine the best rate type for both the organization and the federal agency. </a:t>
            </a:r>
          </a:p>
          <a:p>
            <a:pPr marL="28575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US" sz="2000" dirty="0"/>
              <a:t>Capacity to review and approve multi-year rate extensions that were newly authorized by OMB 2 CFR 200 (1 to 4 year extensions) – only for negotiated rates</a:t>
            </a:r>
          </a:p>
          <a:p>
            <a:pPr marL="28575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US" sz="2000" dirty="0"/>
              <a:t>Moving towards an online database system for tracking of indirect cost rates for organizations</a:t>
            </a:r>
          </a:p>
        </p:txBody>
      </p:sp>
    </p:spTree>
    <p:extLst>
      <p:ext uri="{BB962C8B-B14F-4D97-AF65-F5344CB8AC3E}">
        <p14:creationId xmlns:p14="http://schemas.microsoft.com/office/powerpoint/2010/main" val="4234051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New Process: Non-profit</a:t>
            </a:r>
          </a:p>
        </p:txBody>
      </p:sp>
      <p:sp>
        <p:nvSpPr>
          <p:cNvPr id="3" name="Content Placeholder 2"/>
          <p:cNvSpPr>
            <a:spLocks noGrp="1"/>
          </p:cNvSpPr>
          <p:nvPr>
            <p:ph idx="1"/>
          </p:nvPr>
        </p:nvSpPr>
        <p:spPr>
          <a:xfrm>
            <a:off x="304800" y="1066800"/>
            <a:ext cx="8305800" cy="5181600"/>
          </a:xfrm>
        </p:spPr>
        <p:txBody>
          <a:bodyPr>
            <a:no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5</a:t>
            </a:fld>
            <a:endParaRPr lang="en-US" dirty="0"/>
          </a:p>
        </p:txBody>
      </p:sp>
      <p:sp>
        <p:nvSpPr>
          <p:cNvPr id="6" name="TextBox 5"/>
          <p:cNvSpPr txBox="1"/>
          <p:nvPr/>
        </p:nvSpPr>
        <p:spPr>
          <a:xfrm>
            <a:off x="342900" y="1164610"/>
            <a:ext cx="8305800" cy="5170646"/>
          </a:xfrm>
          <a:prstGeom prst="rect">
            <a:avLst/>
          </a:prstGeom>
          <a:noFill/>
        </p:spPr>
        <p:txBody>
          <a:bodyPr wrap="square" rtlCol="0">
            <a:spAutoFit/>
          </a:bodyPr>
          <a:lstStyle/>
          <a:p>
            <a:r>
              <a:rPr lang="en-US" sz="2400" dirty="0">
                <a:hlinkClick r:id="rId3"/>
              </a:rPr>
              <a:t>Non-profit organizations</a:t>
            </a:r>
            <a:endParaRPr lang="en-US" sz="2400" dirty="0"/>
          </a:p>
          <a:p>
            <a:endParaRPr lang="en-US" dirty="0"/>
          </a:p>
          <a:p>
            <a:r>
              <a:rPr lang="en-US" dirty="0"/>
              <a:t>ICR Proposal or Cost Allocation Plan </a:t>
            </a:r>
            <a:r>
              <a:rPr lang="en-US" dirty="0">
                <a:sym typeface="Wingdings" panose="05000000000000000000" pitchFamily="2" charset="2"/>
              </a:rPr>
              <a:t> DOI IBC  Assigned to a specialist  ICR Negotiated (can take about 4 months)  Negotiated rate letter sent to organization</a:t>
            </a:r>
          </a:p>
          <a:p>
            <a:endParaRPr lang="en-US" dirty="0">
              <a:sym typeface="Wingdings" panose="05000000000000000000" pitchFamily="2" charset="2"/>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i="1" dirty="0"/>
              <a:t>* During this transition over the next year, all indirect cost documentation and questions should be directed to Bernadette Grafton via </a:t>
            </a:r>
            <a:r>
              <a:rPr lang="en-US" i="1" u="sng" dirty="0">
                <a:hlinkClick r:id="rId4"/>
              </a:rPr>
              <a:t>indirectcosts@eda.gov</a:t>
            </a:r>
            <a:endParaRPr lang="en-US" i="1" dirty="0"/>
          </a:p>
        </p:txBody>
      </p:sp>
    </p:spTree>
    <p:extLst>
      <p:ext uri="{BB962C8B-B14F-4D97-AF65-F5344CB8AC3E}">
        <p14:creationId xmlns:p14="http://schemas.microsoft.com/office/powerpoint/2010/main" val="464429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New Process: state/local/</a:t>
            </a:r>
            <a:r>
              <a:rPr lang="en-US" dirty="0" err="1">
                <a:ea typeface="ＭＳ Ｐゴシック" pitchFamily="-65" charset="-128"/>
              </a:rPr>
              <a:t>indian</a:t>
            </a:r>
            <a:r>
              <a:rPr lang="en-US" dirty="0">
                <a:ea typeface="ＭＳ Ｐゴシック" pitchFamily="-65" charset="-128"/>
              </a:rPr>
              <a:t> tribal gov’t</a:t>
            </a:r>
          </a:p>
        </p:txBody>
      </p:sp>
      <p:sp>
        <p:nvSpPr>
          <p:cNvPr id="3" name="Content Placeholder 2"/>
          <p:cNvSpPr>
            <a:spLocks noGrp="1"/>
          </p:cNvSpPr>
          <p:nvPr>
            <p:ph idx="1"/>
          </p:nvPr>
        </p:nvSpPr>
        <p:spPr>
          <a:xfrm>
            <a:off x="304800" y="1066800"/>
            <a:ext cx="8305800" cy="5181600"/>
          </a:xfrm>
        </p:spPr>
        <p:txBody>
          <a:bodyPr>
            <a:no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6</a:t>
            </a:fld>
            <a:endParaRPr lang="en-US" dirty="0"/>
          </a:p>
        </p:txBody>
      </p:sp>
      <p:sp>
        <p:nvSpPr>
          <p:cNvPr id="6" name="TextBox 5"/>
          <p:cNvSpPr txBox="1"/>
          <p:nvPr/>
        </p:nvSpPr>
        <p:spPr>
          <a:xfrm>
            <a:off x="342900" y="1164610"/>
            <a:ext cx="8305800" cy="5447645"/>
          </a:xfrm>
          <a:prstGeom prst="rect">
            <a:avLst/>
          </a:prstGeom>
          <a:noFill/>
        </p:spPr>
        <p:txBody>
          <a:bodyPr wrap="square" rtlCol="0">
            <a:spAutoFit/>
          </a:bodyPr>
          <a:lstStyle/>
          <a:p>
            <a:r>
              <a:rPr lang="en-US" sz="2400" dirty="0">
                <a:sym typeface="Wingdings" panose="05000000000000000000" pitchFamily="2" charset="2"/>
                <a:hlinkClick r:id="rId3"/>
              </a:rPr>
              <a:t>State and Local Governments and Indian Tribal Governments</a:t>
            </a:r>
            <a:r>
              <a:rPr lang="en-US" dirty="0">
                <a:sym typeface="Wingdings" panose="05000000000000000000" pitchFamily="2" charset="2"/>
                <a:hlinkClick r:id="rId3"/>
              </a:rPr>
              <a:t> </a:t>
            </a:r>
            <a:endParaRPr lang="en-US" dirty="0">
              <a:sym typeface="Wingdings" panose="05000000000000000000" pitchFamily="2" charset="2"/>
            </a:endParaRPr>
          </a:p>
          <a:p>
            <a:endParaRPr lang="en-US" dirty="0">
              <a:sym typeface="Wingdings" panose="05000000000000000000" pitchFamily="2" charset="2"/>
            </a:endParaRPr>
          </a:p>
          <a:p>
            <a:r>
              <a:rPr lang="en-US" i="1" dirty="0">
                <a:sym typeface="Wingdings" panose="05000000000000000000" pitchFamily="2" charset="2"/>
              </a:rPr>
              <a:t>Receiving less than $35M per year in Federal funding</a:t>
            </a:r>
          </a:p>
          <a:p>
            <a:endParaRPr lang="en-US" dirty="0">
              <a:sym typeface="Wingdings" panose="05000000000000000000" pitchFamily="2" charset="2"/>
            </a:endParaRPr>
          </a:p>
          <a:p>
            <a:r>
              <a:rPr lang="en-US" dirty="0">
                <a:sym typeface="Wingdings" panose="05000000000000000000" pitchFamily="2" charset="2"/>
              </a:rPr>
              <a:t>Government organization not required to, but may, submit Certificate of Indirect Costs to EDA and retain full Proposal for audit  EDA provides acknowledgment letter to organization</a:t>
            </a:r>
          </a:p>
          <a:p>
            <a:pPr marL="285750" indent="-285750">
              <a:buFont typeface="Arial" panose="020B0604020202020204" pitchFamily="34" charset="0"/>
              <a:buChar char="•"/>
            </a:pPr>
            <a:r>
              <a:rPr lang="en-US" dirty="0">
                <a:sym typeface="Wingdings" panose="05000000000000000000" pitchFamily="2" charset="2"/>
              </a:rPr>
              <a:t>Organization may request a full review, following the process below</a:t>
            </a:r>
          </a:p>
          <a:p>
            <a:pPr marL="285750" indent="-285750">
              <a:buFont typeface="Arial" panose="020B0604020202020204" pitchFamily="34" charset="0"/>
              <a:buChar char="•"/>
            </a:pPr>
            <a:r>
              <a:rPr lang="en-US" dirty="0">
                <a:sym typeface="Wingdings" panose="05000000000000000000" pitchFamily="2" charset="2"/>
              </a:rPr>
              <a:t>EDA or other Federal Agency may request a full review at any time, following the process below</a:t>
            </a:r>
          </a:p>
          <a:p>
            <a:endParaRPr lang="en-US" dirty="0">
              <a:sym typeface="Wingdings" panose="05000000000000000000" pitchFamily="2" charset="2"/>
            </a:endParaRPr>
          </a:p>
          <a:p>
            <a:r>
              <a:rPr lang="en-US" i="1" dirty="0">
                <a:sym typeface="Wingdings" panose="05000000000000000000" pitchFamily="2" charset="2"/>
              </a:rPr>
              <a:t>Receiving more than $35M per year in Federal funding</a:t>
            </a:r>
          </a:p>
          <a:p>
            <a:endParaRPr lang="en-US" dirty="0">
              <a:sym typeface="Wingdings" panose="05000000000000000000" pitchFamily="2" charset="2"/>
            </a:endParaRPr>
          </a:p>
          <a:p>
            <a:r>
              <a:rPr lang="en-US" dirty="0"/>
              <a:t>ICR Proposal or Cost Allocation Plan </a:t>
            </a:r>
            <a:r>
              <a:rPr lang="en-US" dirty="0">
                <a:sym typeface="Wingdings" panose="05000000000000000000" pitchFamily="2" charset="2"/>
              </a:rPr>
              <a:t> DOI IBC  Assigned to a specialist  ICR Negotiated (can take about 4 months)  Negotiated rate letter sent to organization</a:t>
            </a:r>
          </a:p>
          <a:p>
            <a:endParaRPr lang="en-US" dirty="0">
              <a:sym typeface="Wingdings" panose="05000000000000000000" pitchFamily="2" charset="2"/>
            </a:endParaRPr>
          </a:p>
          <a:p>
            <a:endParaRPr lang="en-US" i="1" dirty="0"/>
          </a:p>
          <a:p>
            <a:r>
              <a:rPr lang="en-US" i="1" dirty="0"/>
              <a:t>* During this transition over the next year, all indirect cost documentation and questions should be directed to Bernadette Grafton via </a:t>
            </a:r>
            <a:r>
              <a:rPr lang="en-US" i="1" u="sng" dirty="0">
                <a:hlinkClick r:id="rId4"/>
              </a:rPr>
              <a:t>indirectcosts@eda.gov</a:t>
            </a:r>
            <a:endParaRPr lang="en-US" i="1" dirty="0"/>
          </a:p>
        </p:txBody>
      </p:sp>
    </p:spTree>
    <p:extLst>
      <p:ext uri="{BB962C8B-B14F-4D97-AF65-F5344CB8AC3E}">
        <p14:creationId xmlns:p14="http://schemas.microsoft.com/office/powerpoint/2010/main" val="3102411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New Process: Economic development districts</a:t>
            </a:r>
          </a:p>
        </p:txBody>
      </p:sp>
      <p:sp>
        <p:nvSpPr>
          <p:cNvPr id="3" name="Content Placeholder 2"/>
          <p:cNvSpPr>
            <a:spLocks noGrp="1"/>
          </p:cNvSpPr>
          <p:nvPr>
            <p:ph idx="1"/>
          </p:nvPr>
        </p:nvSpPr>
        <p:spPr>
          <a:xfrm>
            <a:off x="304800" y="1066800"/>
            <a:ext cx="8305800" cy="5181600"/>
          </a:xfrm>
        </p:spPr>
        <p:txBody>
          <a:bodyPr>
            <a:no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7</a:t>
            </a:fld>
            <a:endParaRPr lang="en-US" dirty="0"/>
          </a:p>
        </p:txBody>
      </p:sp>
      <p:sp>
        <p:nvSpPr>
          <p:cNvPr id="6" name="TextBox 5"/>
          <p:cNvSpPr txBox="1"/>
          <p:nvPr/>
        </p:nvSpPr>
        <p:spPr>
          <a:xfrm>
            <a:off x="304800" y="1247263"/>
            <a:ext cx="8305800" cy="5447645"/>
          </a:xfrm>
          <a:prstGeom prst="rect">
            <a:avLst/>
          </a:prstGeom>
          <a:noFill/>
        </p:spPr>
        <p:txBody>
          <a:bodyPr wrap="square" rtlCol="0">
            <a:spAutoFit/>
          </a:bodyPr>
          <a:lstStyle/>
          <a:p>
            <a:r>
              <a:rPr lang="en-US" dirty="0"/>
              <a:t>Note: EDDs </a:t>
            </a:r>
            <a:r>
              <a:rPr lang="en-US" u="sng" dirty="0"/>
              <a:t>may</a:t>
            </a:r>
            <a:r>
              <a:rPr lang="en-US" dirty="0"/>
              <a:t> not be required to submit anything at all to their cognizant agency.</a:t>
            </a:r>
          </a:p>
          <a:p>
            <a:r>
              <a:rPr lang="en-US" dirty="0"/>
              <a:t>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While it is likely that the majority of EDDs fall under this exception, we cannot assume that all EDDs are exempt. </a:t>
            </a:r>
          </a:p>
          <a:p>
            <a:endParaRPr lang="en-US" sz="2400" dirty="0">
              <a:sym typeface="Wingdings" panose="05000000000000000000" pitchFamily="2" charset="2"/>
            </a:endParaRPr>
          </a:p>
        </p:txBody>
      </p:sp>
      <p:sp>
        <p:nvSpPr>
          <p:cNvPr id="5" name="TextBox 4"/>
          <p:cNvSpPr txBox="1"/>
          <p:nvPr/>
        </p:nvSpPr>
        <p:spPr>
          <a:xfrm>
            <a:off x="393328" y="1822371"/>
            <a:ext cx="3238500" cy="3816429"/>
          </a:xfrm>
          <a:prstGeom prst="rect">
            <a:avLst/>
          </a:prstGeom>
          <a:noFill/>
        </p:spPr>
        <p:txBody>
          <a:bodyPr wrap="square" rtlCol="0">
            <a:spAutoFit/>
          </a:bodyPr>
          <a:lstStyle/>
          <a:p>
            <a:r>
              <a:rPr lang="en-US" sz="1200" dirty="0"/>
              <a:t>Per 2 CFR 200 Appendix VII Subpart D (you can find it here: </a:t>
            </a:r>
            <a:r>
              <a:rPr lang="en-US" sz="1200" u="sng" dirty="0">
                <a:hlinkClick r:id="rId3"/>
              </a:rPr>
              <a:t>https://www.ecfr.gov/cgi-bin/text-idx?SID=456ff28fbb0ff3540894168058b6f54b&amp;mc=true&amp;node=pt2.1.200&amp;rgn=div5#ap2.1.200_1521.vii</a:t>
            </a:r>
            <a:r>
              <a:rPr lang="en-US" sz="1200" dirty="0"/>
              <a:t>):   </a:t>
            </a:r>
          </a:p>
          <a:p>
            <a:r>
              <a:rPr lang="en-US" sz="1400" dirty="0"/>
              <a:t> </a:t>
            </a:r>
          </a:p>
          <a:p>
            <a:r>
              <a:rPr lang="en-US" sz="1200" dirty="0"/>
              <a:t>"b. A governmental department or agency unit that receives more than $35 million in direct Federal funding must submit its indirect cost rate proposal to its cognizant agency for indirect costs. </a:t>
            </a:r>
            <a:r>
              <a:rPr lang="en-US" sz="1200" i="1" dirty="0"/>
              <a:t>Other</a:t>
            </a:r>
            <a:r>
              <a:rPr lang="en-US" sz="1200" dirty="0"/>
              <a:t> governmental department or agency must develop an indirect cost proposal in accordance with the requirements of this Part and maintain the proposal and related supporting documentation for audit. These governmental departments or agencies are </a:t>
            </a:r>
            <a:r>
              <a:rPr lang="en-US" sz="1200" b="1" i="1" u="sng" dirty="0"/>
              <a:t>not required to submit their proposals</a:t>
            </a:r>
            <a:r>
              <a:rPr lang="en-US" sz="1200" b="1" u="sng" dirty="0"/>
              <a:t> unless </a:t>
            </a:r>
            <a:r>
              <a:rPr lang="en-US" sz="1200" dirty="0"/>
              <a:t>they are specifically requested to do so by the cognizant agency for indirect costs." (italics added)</a:t>
            </a:r>
          </a:p>
        </p:txBody>
      </p:sp>
      <p:sp>
        <p:nvSpPr>
          <p:cNvPr id="7" name="Rectangle 6"/>
          <p:cNvSpPr/>
          <p:nvPr/>
        </p:nvSpPr>
        <p:spPr>
          <a:xfrm>
            <a:off x="3310219" y="1981200"/>
            <a:ext cx="3014381" cy="707886"/>
          </a:xfrm>
          <a:prstGeom prst="rect">
            <a:avLst/>
          </a:prstGeom>
          <a:noFill/>
        </p:spPr>
        <p:txBody>
          <a:bodyPr wrap="square" lIns="91440" tIns="45720" rIns="91440" bIns="45720">
            <a:spAutoFit/>
          </a:bodyPr>
          <a:lstStyle/>
          <a:p>
            <a:pPr algn="ctr"/>
            <a:r>
              <a:rPr lang="en-US" sz="4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Less time</a:t>
            </a:r>
            <a:endPar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8" name="Rectangle 7"/>
          <p:cNvSpPr/>
          <p:nvPr/>
        </p:nvSpPr>
        <p:spPr>
          <a:xfrm>
            <a:off x="4067737" y="2819400"/>
            <a:ext cx="3476063" cy="707886"/>
          </a:xfrm>
          <a:prstGeom prst="rect">
            <a:avLst/>
          </a:prstGeom>
          <a:noFill/>
        </p:spPr>
        <p:txBody>
          <a:bodyPr wrap="square" lIns="91440" tIns="45720" rIns="91440" bIns="45720">
            <a:spAutoFit/>
          </a:bodyPr>
          <a:lstStyle/>
          <a:p>
            <a:pPr algn="ctr"/>
            <a:r>
              <a:rPr lang="en-US" sz="4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Less burden</a:t>
            </a:r>
            <a:endPar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9" name="Rectangle 8"/>
          <p:cNvSpPr/>
          <p:nvPr/>
        </p:nvSpPr>
        <p:spPr>
          <a:xfrm>
            <a:off x="5134537" y="3657600"/>
            <a:ext cx="3476063" cy="707886"/>
          </a:xfrm>
          <a:prstGeom prst="rect">
            <a:avLst/>
          </a:prstGeom>
          <a:noFill/>
        </p:spPr>
        <p:txBody>
          <a:bodyPr wrap="square" lIns="91440" tIns="45720" rIns="91440" bIns="45720">
            <a:spAutoFit/>
          </a:bodyPr>
          <a:lstStyle/>
          <a:p>
            <a:pPr algn="ctr"/>
            <a:r>
              <a:rPr lang="en-US" sz="4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More options</a:t>
            </a:r>
            <a:endPar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110446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New Process: Economic development districts</a:t>
            </a:r>
          </a:p>
        </p:txBody>
      </p:sp>
      <p:sp>
        <p:nvSpPr>
          <p:cNvPr id="3" name="Content Placeholder 2"/>
          <p:cNvSpPr>
            <a:spLocks noGrp="1"/>
          </p:cNvSpPr>
          <p:nvPr>
            <p:ph idx="1"/>
          </p:nvPr>
        </p:nvSpPr>
        <p:spPr>
          <a:xfrm>
            <a:off x="304800" y="1066800"/>
            <a:ext cx="8305800" cy="5181600"/>
          </a:xfrm>
        </p:spPr>
        <p:txBody>
          <a:bodyPr>
            <a:no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8</a:t>
            </a:fld>
            <a:endParaRPr lang="en-US" dirty="0"/>
          </a:p>
        </p:txBody>
      </p:sp>
      <p:pic>
        <p:nvPicPr>
          <p:cNvPr id="7" name="Picture 6"/>
          <p:cNvPicPr>
            <a:picLocks noChangeAspect="1"/>
          </p:cNvPicPr>
          <p:nvPr/>
        </p:nvPicPr>
        <p:blipFill>
          <a:blip r:embed="rId3"/>
          <a:stretch>
            <a:fillRect/>
          </a:stretch>
        </p:blipFill>
        <p:spPr>
          <a:xfrm>
            <a:off x="-10727" y="2318766"/>
            <a:ext cx="9169967" cy="2677668"/>
          </a:xfrm>
          <a:prstGeom prst="rect">
            <a:avLst/>
          </a:prstGeom>
        </p:spPr>
      </p:pic>
    </p:spTree>
    <p:extLst>
      <p:ext uri="{BB962C8B-B14F-4D97-AF65-F5344CB8AC3E}">
        <p14:creationId xmlns:p14="http://schemas.microsoft.com/office/powerpoint/2010/main" val="273938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ea typeface="ＭＳ Ｐゴシック" pitchFamily="-65" charset="-128"/>
              </a:rPr>
              <a:t> Options for Exempt Organizations</a:t>
            </a:r>
          </a:p>
        </p:txBody>
      </p:sp>
      <p:sp>
        <p:nvSpPr>
          <p:cNvPr id="3" name="Content Placeholder 2"/>
          <p:cNvSpPr>
            <a:spLocks noGrp="1"/>
          </p:cNvSpPr>
          <p:nvPr>
            <p:ph idx="1"/>
          </p:nvPr>
        </p:nvSpPr>
        <p:spPr>
          <a:xfrm>
            <a:off x="457200" y="1143004"/>
            <a:ext cx="8229600" cy="5213350"/>
          </a:xfrm>
        </p:spPr>
        <p:txBody>
          <a:bodyPr>
            <a:noAutofit/>
          </a:bodyPr>
          <a:lstStyle/>
          <a:p>
            <a:pPr marL="457200" indent="-457200">
              <a:buClrTx/>
              <a:buFont typeface="+mj-lt"/>
              <a:buAutoNum type="arabicPeriod"/>
            </a:pPr>
            <a:r>
              <a:rPr lang="en-US" sz="2000" dirty="0"/>
              <a:t>Don’t submit anything to EDA for review or approval</a:t>
            </a:r>
          </a:p>
          <a:p>
            <a:pPr lvl="1">
              <a:buFont typeface="Arial" panose="020B0604020202020204" pitchFamily="34" charset="0"/>
              <a:buChar char="•"/>
            </a:pPr>
            <a:r>
              <a:rPr lang="en-US" sz="1800" b="1" dirty="0"/>
              <a:t>If</a:t>
            </a:r>
            <a:r>
              <a:rPr lang="en-US" sz="1800" dirty="0"/>
              <a:t> an organization chooses to follow this option, </a:t>
            </a:r>
            <a:r>
              <a:rPr lang="en-US" sz="1800" b="1" dirty="0"/>
              <a:t>then</a:t>
            </a:r>
            <a:r>
              <a:rPr lang="en-US" sz="1800" dirty="0"/>
              <a:t> they must submit their Certificate of Indirect Costs along with their grant application in order to collect on indirect costs.</a:t>
            </a:r>
          </a:p>
          <a:p>
            <a:pPr marL="457200" indent="-457200">
              <a:spcBef>
                <a:spcPts val="600"/>
              </a:spcBef>
              <a:spcAft>
                <a:spcPts val="600"/>
              </a:spcAft>
              <a:buClrTx/>
              <a:buFont typeface="+mj-lt"/>
              <a:buAutoNum type="arabicPeriod"/>
            </a:pPr>
            <a:r>
              <a:rPr lang="en-US" sz="2000" dirty="0"/>
              <a:t>Submit Certificate of Indirect Costs to EDA and request an acknowledgment letter</a:t>
            </a:r>
          </a:p>
          <a:p>
            <a:pPr marL="685800" lvl="1">
              <a:spcBef>
                <a:spcPts val="600"/>
              </a:spcBef>
              <a:spcAft>
                <a:spcPts val="600"/>
              </a:spcAft>
              <a:buFont typeface="Arial" panose="020B0604020202020204" pitchFamily="34" charset="0"/>
              <a:buChar char="•"/>
            </a:pPr>
            <a:r>
              <a:rPr lang="en-US" sz="1800" dirty="0"/>
              <a:t>Organization should submit the acknowledgment letter and their Certificate of Indirect Costs along with their grant application</a:t>
            </a:r>
          </a:p>
          <a:p>
            <a:pPr marL="457200" indent="-457200">
              <a:spcAft>
                <a:spcPts val="600"/>
              </a:spcAft>
              <a:buClrTx/>
              <a:buFont typeface="+mj-lt"/>
              <a:buAutoNum type="arabicPeriod"/>
            </a:pPr>
            <a:r>
              <a:rPr lang="en-US" sz="2000" dirty="0"/>
              <a:t>Submit Cost Allocation Plan for review and approval by DOI for a 5 year period, unless changes need to be made (PILOT)</a:t>
            </a:r>
          </a:p>
          <a:p>
            <a:pPr marL="685800" lvl="1">
              <a:spcAft>
                <a:spcPts val="600"/>
              </a:spcAft>
              <a:buFont typeface="Arial" panose="020B0604020202020204" pitchFamily="34" charset="0"/>
              <a:buChar char="•"/>
            </a:pPr>
            <a:r>
              <a:rPr lang="en-US" sz="1800" dirty="0"/>
              <a:t>Organization will submit their approval letter from DOI</a:t>
            </a:r>
          </a:p>
          <a:p>
            <a:pPr marL="457200" indent="-457200">
              <a:spcAft>
                <a:spcPts val="600"/>
              </a:spcAft>
              <a:buClrTx/>
              <a:buFont typeface="+mj-lt"/>
              <a:buAutoNum type="arabicPeriod"/>
            </a:pPr>
            <a:r>
              <a:rPr lang="en-US" sz="2000" dirty="0"/>
              <a:t>Submit a full Indirect Cost Rate Proposal for negotiation by DOI</a:t>
            </a:r>
          </a:p>
          <a:p>
            <a:pPr marL="685800" lvl="1">
              <a:spcAft>
                <a:spcPts val="600"/>
              </a:spcAft>
              <a:buFont typeface="Arial" panose="020B0604020202020204" pitchFamily="34" charset="0"/>
              <a:buChar char="•"/>
            </a:pPr>
            <a:r>
              <a:rPr lang="en-US" sz="1800" dirty="0"/>
              <a:t>Organization will submit their Negotiated Indirect Cost Rate Agreement (NICRA) from DOI</a:t>
            </a:r>
          </a:p>
          <a:p>
            <a:pPr marL="0" indent="0">
              <a:buNone/>
            </a:pPr>
            <a:r>
              <a:rPr lang="en-US" sz="1800" i="1" dirty="0"/>
              <a:t>* During this transition over the next year, all indirect cost documentation and questions should be directed to Bernadette Grafton via </a:t>
            </a:r>
            <a:r>
              <a:rPr lang="en-US" sz="1800" i="1" u="sng" dirty="0">
                <a:hlinkClick r:id="rId3"/>
              </a:rPr>
              <a:t>indirectcosts@eda.gov</a:t>
            </a:r>
            <a:endParaRPr lang="en-US" sz="1800" i="1" dirty="0"/>
          </a:p>
        </p:txBody>
      </p:sp>
      <p:sp>
        <p:nvSpPr>
          <p:cNvPr id="4" name="Slide Number Placeholder 3"/>
          <p:cNvSpPr>
            <a:spLocks noGrp="1"/>
          </p:cNvSpPr>
          <p:nvPr>
            <p:ph type="sldNum" sz="quarter" idx="12"/>
          </p:nvPr>
        </p:nvSpPr>
        <p:spPr/>
        <p:txBody>
          <a:bodyPr/>
          <a:lstStyle/>
          <a:p>
            <a:fld id="{774FD24C-ECD9-4A05-8F46-80D33D5B8CC0}" type="slidenum">
              <a:rPr lang="en-US" smtClean="0"/>
              <a:pPr/>
              <a:t>9</a:t>
            </a:fld>
            <a:endParaRPr lang="en-US" dirty="0"/>
          </a:p>
        </p:txBody>
      </p:sp>
    </p:spTree>
    <p:extLst>
      <p:ext uri="{BB962C8B-B14F-4D97-AF65-F5344CB8AC3E}">
        <p14:creationId xmlns:p14="http://schemas.microsoft.com/office/powerpoint/2010/main" val="758265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EDA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barnes -cluster and recovery brief ARDI 12-5-11</Template>
  <TotalTime>11520</TotalTime>
  <Words>2039</Words>
  <Application>Microsoft Office PowerPoint</Application>
  <PresentationFormat>On-screen Show (4:3)</PresentationFormat>
  <Paragraphs>207</Paragraphs>
  <Slides>14</Slides>
  <Notes>14</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14</vt:i4>
      </vt:variant>
    </vt:vector>
  </HeadingPairs>
  <TitlesOfParts>
    <vt:vector size="25" baseType="lpstr">
      <vt:lpstr>ＭＳ Ｐゴシック</vt:lpstr>
      <vt:lpstr>Arial</vt:lpstr>
      <vt:lpstr>Arial Narrow</vt:lpstr>
      <vt:lpstr>Calibri</vt:lpstr>
      <vt:lpstr>Courier New</vt:lpstr>
      <vt:lpstr>Georgia</vt:lpstr>
      <vt:lpstr>Times New Roman</vt:lpstr>
      <vt:lpstr>Wingdings</vt:lpstr>
      <vt:lpstr>Office Theme</vt:lpstr>
      <vt:lpstr>1_EDA_PPT_Template</vt:lpstr>
      <vt:lpstr>1_Office Theme</vt:lpstr>
      <vt:lpstr>PowerPoint Presentation</vt:lpstr>
      <vt:lpstr>Interagency Agreement with DOI</vt:lpstr>
      <vt:lpstr>Brief History of EDA’s Indirect Cost Rate Program</vt:lpstr>
      <vt:lpstr> Benefits of Working with DOI </vt:lpstr>
      <vt:lpstr> New Process: Non-profit</vt:lpstr>
      <vt:lpstr> New Process: state/local/indian tribal gov’t</vt:lpstr>
      <vt:lpstr> New Process: Economic development districts</vt:lpstr>
      <vt:lpstr> New Process: Economic development districts</vt:lpstr>
      <vt:lpstr> Options for Exempt Organizations</vt:lpstr>
      <vt:lpstr> Certificates of Indirect Cost</vt:lpstr>
      <vt:lpstr> Acknowledgment Letter Text</vt:lpstr>
      <vt:lpstr> Common Questions</vt:lpstr>
      <vt:lpstr>Resources</vt:lpstr>
      <vt:lpstr>PowerPoint Presentation</vt:lpstr>
    </vt:vector>
  </TitlesOfParts>
  <Company>DEPARTMENT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Barnes</dc:creator>
  <cp:lastModifiedBy>Grafton, Bernadette (Federal)</cp:lastModifiedBy>
  <cp:revision>671</cp:revision>
  <cp:lastPrinted>2018-01-09T16:08:03Z</cp:lastPrinted>
  <dcterms:created xsi:type="dcterms:W3CDTF">2012-06-02T02:23:30Z</dcterms:created>
  <dcterms:modified xsi:type="dcterms:W3CDTF">2018-06-01T17:01:41Z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