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61" r:id="rId3"/>
    <p:sldId id="260" r:id="rId4"/>
    <p:sldId id="259" r:id="rId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CD"/>
    <a:srgbClr val="BE4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CDFE2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2E78C3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394F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B4EB3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solidFill>
            <a:srgbClr val="D9D9D9"/>
          </a:solidFill>
        </a:fill>
      </a:tcStyle>
    </a:wholeTbl>
    <a:band2H>
      <a:tcTxStyle/>
      <a:tcStyle>
        <a:tcBdr/>
        <a:fill>
          <a:solidFill>
            <a:srgbClr val="EBEBEB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FC327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0F7813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0F781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0DDCD"/>
          </a:solidFill>
        </a:fill>
      </a:tcStyle>
    </a:wholeTbl>
    <a:band2H>
      <a:tcTxStyle/>
      <a:tcStyle>
        <a:tcBdr/>
        <a:fill>
          <a:solidFill>
            <a:srgbClr val="D2CFC5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B4B4B"/>
              </a:solidFill>
              <a:prstDash val="solid"/>
              <a:miter lim="400000"/>
            </a:ln>
          </a:left>
          <a:right>
            <a:ln w="12700" cap="flat">
              <a:solidFill>
                <a:srgbClr val="4B4B4B"/>
              </a:solidFill>
              <a:prstDash val="solid"/>
              <a:miter lim="400000"/>
            </a:ln>
          </a:right>
          <a:top>
            <a:ln w="127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4B4B4B"/>
              </a:solidFill>
              <a:prstDash val="solid"/>
              <a:miter lim="400000"/>
            </a:ln>
          </a:bottom>
          <a:insideH>
            <a:ln w="12700" cap="flat">
              <a:solidFill>
                <a:srgbClr val="4B4B4B"/>
              </a:solidFill>
              <a:prstDash val="solid"/>
              <a:miter lim="400000"/>
            </a:ln>
          </a:insideH>
          <a:insideV>
            <a:ln w="12700" cap="flat">
              <a:solidFill>
                <a:srgbClr val="4B4B4B"/>
              </a:solidFill>
              <a:prstDash val="solid"/>
              <a:miter lim="400000"/>
            </a:ln>
          </a:insideV>
        </a:tcBdr>
        <a:fill>
          <a:solidFill>
            <a:srgbClr val="7D8B87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B4B4B"/>
              </a:solidFill>
              <a:prstDash val="solid"/>
              <a:miter lim="400000"/>
            </a:ln>
          </a:left>
          <a:right>
            <a:ln w="12700" cap="flat">
              <a:solidFill>
                <a:srgbClr val="4B4B4B"/>
              </a:solidFill>
              <a:prstDash val="solid"/>
              <a:miter lim="400000"/>
            </a:ln>
          </a:right>
          <a:top>
            <a:ln w="127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4B4B4B"/>
              </a:solidFill>
              <a:prstDash val="solid"/>
              <a:miter lim="400000"/>
            </a:ln>
          </a:bottom>
          <a:insideH>
            <a:ln w="12700" cap="flat">
              <a:solidFill>
                <a:srgbClr val="4B4B4B"/>
              </a:solidFill>
              <a:prstDash val="solid"/>
              <a:miter lim="400000"/>
            </a:ln>
          </a:insideH>
          <a:insideV>
            <a:ln w="12700" cap="flat">
              <a:solidFill>
                <a:srgbClr val="4B4B4B"/>
              </a:solidFill>
              <a:prstDash val="solid"/>
              <a:miter lim="400000"/>
            </a:ln>
          </a:insideV>
        </a:tcBdr>
        <a:fill>
          <a:solidFill>
            <a:srgbClr val="84633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B4B4B"/>
              </a:solidFill>
              <a:prstDash val="solid"/>
              <a:miter lim="400000"/>
            </a:ln>
          </a:left>
          <a:right>
            <a:ln w="12700" cap="flat">
              <a:solidFill>
                <a:srgbClr val="4B4B4B"/>
              </a:solidFill>
              <a:prstDash val="solid"/>
              <a:miter lim="400000"/>
            </a:ln>
          </a:right>
          <a:top>
            <a:ln w="127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4B4B4B"/>
              </a:solidFill>
              <a:prstDash val="solid"/>
              <a:miter lim="400000"/>
            </a:ln>
          </a:bottom>
          <a:insideH>
            <a:ln w="12700" cap="flat">
              <a:solidFill>
                <a:srgbClr val="4B4B4B"/>
              </a:solidFill>
              <a:prstDash val="solid"/>
              <a:miter lim="400000"/>
            </a:ln>
          </a:insideH>
          <a:insideV>
            <a:ln w="12700" cap="flat">
              <a:solidFill>
                <a:srgbClr val="4B4B4B"/>
              </a:solidFill>
              <a:prstDash val="solid"/>
              <a:miter lim="400000"/>
            </a:ln>
          </a:insideV>
        </a:tcBdr>
        <a:fill>
          <a:solidFill>
            <a:srgbClr val="84633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D6DF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4C637D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4C637D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4C637D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C5C7C8"/>
          </a:solidFill>
        </a:fill>
      </a:tcStyle>
    </a:wholeTbl>
    <a:band2H>
      <a:tcTxStyle/>
      <a:tcStyle>
        <a:tcBdr/>
        <a:fill>
          <a:solidFill>
            <a:srgbClr val="D6D6D7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1454E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D8086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26972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8EAE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/>
    <p:restoredTop sz="94592"/>
  </p:normalViewPr>
  <p:slideViewPr>
    <p:cSldViewPr snapToGrid="0" snapToObjects="1">
      <p:cViewPr varScale="1">
        <p:scale>
          <a:sx n="103" d="100"/>
          <a:sy n="103" d="100"/>
        </p:scale>
        <p:origin x="184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0" name="Shape 8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260012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pic" sz="half" idx="13"/>
          </p:nvPr>
        </p:nvSpPr>
        <p:spPr>
          <a:xfrm>
            <a:off x="2438400" y="1282700"/>
            <a:ext cx="8128000" cy="4559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70000" y="73533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342900" algn="ctr">
              <a:spcBef>
                <a:spcPts val="0"/>
              </a:spcBef>
              <a:buSzTx/>
              <a:buNone/>
              <a:defRPr sz="3200"/>
            </a:lvl2pPr>
            <a:lvl3pPr marL="0" indent="685800" algn="ctr">
              <a:spcBef>
                <a:spcPts val="0"/>
              </a:spcBef>
              <a:buSzTx/>
              <a:buNone/>
              <a:defRPr sz="3200"/>
            </a:lvl3pPr>
            <a:lvl4pPr marL="0" indent="1028700" algn="ctr">
              <a:spcBef>
                <a:spcPts val="0"/>
              </a:spcBef>
              <a:buSzTx/>
              <a:buNone/>
              <a:defRPr sz="3200"/>
            </a:lvl4pPr>
            <a:lvl5pPr marL="0" indent="13716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1270000" y="5842000"/>
            <a:ext cx="10464800" cy="1422400"/>
          </a:xfrm>
          <a:prstGeom prst="rect">
            <a:avLst/>
          </a:prstGeom>
        </p:spPr>
        <p:txBody>
          <a:bodyPr wrap="square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wrap="square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342900" algn="ctr">
              <a:spcBef>
                <a:spcPts val="0"/>
              </a:spcBef>
              <a:buSzTx/>
              <a:buNone/>
              <a:defRPr sz="3200"/>
            </a:lvl2pPr>
            <a:lvl3pPr marL="0" indent="685800" algn="ctr">
              <a:spcBef>
                <a:spcPts val="0"/>
              </a:spcBef>
              <a:buSzTx/>
              <a:buNone/>
              <a:defRPr sz="3200"/>
            </a:lvl3pPr>
            <a:lvl4pPr marL="0" indent="1028700" algn="ctr">
              <a:spcBef>
                <a:spcPts val="0"/>
              </a:spcBef>
              <a:buSzTx/>
              <a:buNone/>
              <a:defRPr sz="3200"/>
            </a:lvl4pPr>
            <a:lvl5pPr marL="0" indent="13716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r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" name="Shape 3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pic" sz="quarter" idx="13"/>
          </p:nvPr>
        </p:nvSpPr>
        <p:spPr>
          <a:xfrm>
            <a:off x="7188200" y="2895600"/>
            <a:ext cx="4102100" cy="5473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40" name="Shape 40"/>
          <p:cNvSpPr>
            <a:spLocks noGrp="1"/>
          </p:cNvSpPr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r>
              <a:t>Title Text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sz="half" idx="1"/>
          </p:nvPr>
        </p:nvSpPr>
        <p:spPr>
          <a:xfrm>
            <a:off x="1282700" y="2768600"/>
            <a:ext cx="5041900" cy="5715000"/>
          </a:xfrm>
          <a:prstGeom prst="rect">
            <a:avLst/>
          </a:prstGeom>
        </p:spPr>
        <p:txBody>
          <a:bodyPr/>
          <a:lstStyle>
            <a:lvl1pPr marL="280736" indent="-280736">
              <a:spcBef>
                <a:spcPts val="3200"/>
              </a:spcBef>
              <a:defRPr sz="2800"/>
            </a:lvl1pPr>
            <a:lvl2pPr marL="661736" indent="-280736">
              <a:spcBef>
                <a:spcPts val="3200"/>
              </a:spcBef>
              <a:defRPr sz="2800"/>
            </a:lvl2pPr>
            <a:lvl3pPr marL="1042736" indent="-280736">
              <a:spcBef>
                <a:spcPts val="3200"/>
              </a:spcBef>
              <a:defRPr sz="2800"/>
            </a:lvl3pPr>
            <a:lvl4pPr marL="1423736" indent="-280736">
              <a:spcBef>
                <a:spcPts val="3200"/>
              </a:spcBef>
              <a:defRPr sz="2800"/>
            </a:lvl4pPr>
            <a:lvl5pPr marL="1804736" indent="-280736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2" name="Shape 4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r>
              <a:t>Title Text</a:t>
            </a:r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pic" idx="13"/>
          </p:nvPr>
        </p:nvSpPr>
        <p:spPr>
          <a:xfrm>
            <a:off x="1397000" y="1041400"/>
            <a:ext cx="10223500" cy="76708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6" name="Shape 6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body" idx="1"/>
          </p:nvPr>
        </p:nvSpPr>
        <p:spPr>
          <a:xfrm>
            <a:off x="1270000" y="1270000"/>
            <a:ext cx="10464800" cy="721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-2033779" y="-660400"/>
            <a:ext cx="4067557" cy="132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798" y="92583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3429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10287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7145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2057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24003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381000" marR="0" indent="-381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762000" marR="0" indent="-381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143000" marR="0" indent="-381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524000" marR="0" indent="-381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1905000" marR="0" indent="-381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286000" marR="0" indent="-381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2667000" marR="0" indent="-381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048000" marR="0" indent="-381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3429000" marR="0" indent="-3810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3429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10287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7145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2057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24003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roup 99"/>
          <p:cNvGrpSpPr/>
          <p:nvPr/>
        </p:nvGrpSpPr>
        <p:grpSpPr>
          <a:xfrm>
            <a:off x="0" y="9035626"/>
            <a:ext cx="13004800" cy="717975"/>
            <a:chOff x="0" y="0"/>
            <a:chExt cx="13004800" cy="717973"/>
          </a:xfr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3000">
                <a:schemeClr val="accent1">
                  <a:lumMod val="95000"/>
                  <a:lumOff val="5000"/>
                </a:schemeClr>
              </a:gs>
              <a:gs pos="79000">
                <a:schemeClr val="accent1">
                  <a:lumMod val="60000"/>
                </a:schemeClr>
              </a:gs>
            </a:gsLst>
            <a:lin ang="2700000" scaled="1"/>
          </a:gradFill>
        </p:grpSpPr>
        <p:sp>
          <p:nvSpPr>
            <p:cNvPr id="97" name="Shape 97"/>
            <p:cNvSpPr/>
            <p:nvPr/>
          </p:nvSpPr>
          <p:spPr>
            <a:xfrm>
              <a:off x="0" y="0"/>
              <a:ext cx="13004800" cy="717974"/>
            </a:xfrm>
            <a:prstGeom prst="rect">
              <a:avLst/>
            </a:prstGeom>
            <a:grpFill/>
            <a:ln w="9525" cap="flat">
              <a:noFill/>
              <a:miter lim="800000"/>
            </a:ln>
            <a:effectLst/>
          </p:spPr>
          <p:txBody>
            <a:bodyPr wrap="square" lIns="72248" tIns="72248" rIns="72248" bIns="72248" numCol="1" anchor="ctr">
              <a:noAutofit/>
            </a:bodyPr>
            <a:lstStyle/>
            <a:p>
              <a:pPr defTabSz="830862">
                <a:defRPr sz="3413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8" name="Shape 98"/>
            <p:cNvSpPr/>
            <p:nvPr/>
          </p:nvSpPr>
          <p:spPr>
            <a:xfrm>
              <a:off x="6316750" y="79022"/>
              <a:ext cx="371300" cy="559930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26435" tIns="72248" rIns="126435" bIns="72248" numCol="1" anchor="ctr">
              <a:noAutofit/>
            </a:bodyPr>
            <a:lstStyle>
              <a:lvl1pPr defTabSz="1300480">
                <a:defRPr sz="2844">
                  <a:uFill>
                    <a:solidFill>
                      <a:srgbClr val="000000"/>
                    </a:solidFill>
                  </a:u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>
                <a:defRPr sz="2275"/>
              </a:pPr>
              <a:r>
                <a:rPr sz="2844"/>
                <a:t> </a:t>
              </a:r>
            </a:p>
          </p:txBody>
        </p:sp>
      </p:grpSp>
      <p:sp>
        <p:nvSpPr>
          <p:cNvPr id="100" name="Shape 100"/>
          <p:cNvSpPr/>
          <p:nvPr/>
        </p:nvSpPr>
        <p:spPr>
          <a:xfrm>
            <a:off x="0" y="0"/>
            <a:ext cx="13004800" cy="1517227"/>
          </a:xfrm>
          <a:prstGeom prst="rect">
            <a:avLst/>
          </a:prstGeom>
          <a:gradFill>
            <a:gsLst>
              <a:gs pos="0">
                <a:srgbClr val="160000"/>
              </a:gs>
              <a:gs pos="100000">
                <a:srgbClr val="CC0000"/>
              </a:gs>
            </a:gsLst>
          </a:gradFill>
          <a:ln w="13546">
            <a:solidFill>
              <a:srgbClr val="000000"/>
            </a:solidFill>
            <a:miter/>
          </a:ln>
        </p:spPr>
        <p:txBody>
          <a:bodyPr lIns="50800" tIns="50800" rIns="50800" bIns="50800" anchor="ctr"/>
          <a:lstStyle/>
          <a:p>
            <a:pPr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1" name="Shape 101"/>
          <p:cNvSpPr/>
          <p:nvPr/>
        </p:nvSpPr>
        <p:spPr>
          <a:xfrm>
            <a:off x="1754293" y="554846"/>
            <a:ext cx="10959254" cy="681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6435" tIns="72248" rIns="126435" bIns="72248">
            <a:spAutoFit/>
          </a:bodyPr>
          <a:lstStyle/>
          <a:p>
            <a:pPr algn="l" defTabSz="1300480">
              <a:lnSpc>
                <a:spcPct val="40000"/>
              </a:lnSpc>
              <a:spcBef>
                <a:spcPts val="900"/>
              </a:spcBef>
              <a:defRPr sz="3413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dirty="0"/>
          </a:p>
          <a:p>
            <a:pPr algn="l" defTabSz="1300480">
              <a:lnSpc>
                <a:spcPct val="40000"/>
              </a:lnSpc>
              <a:spcBef>
                <a:spcPts val="900"/>
              </a:spcBef>
              <a:defRPr sz="2275"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3413" b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  <a:cs typeface="Century Gothic"/>
                <a:sym typeface="Century Gothic"/>
              </a:rPr>
              <a:t>Best Practices at University Centers</a:t>
            </a:r>
            <a:endParaRPr lang="en-US" sz="3413" b="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2" name="Shape 102"/>
          <p:cNvSpPr/>
          <p:nvPr/>
        </p:nvSpPr>
        <p:spPr>
          <a:xfrm>
            <a:off x="162559" y="108373"/>
            <a:ext cx="1300482" cy="1300481"/>
          </a:xfrm>
          <a:prstGeom prst="ellipse">
            <a:avLst/>
          </a:prstGeom>
          <a:solidFill>
            <a:srgbClr val="FFFFFF"/>
          </a:solidFill>
          <a:ln w="54186">
            <a:solidFill>
              <a:srgbClr val="808080"/>
            </a:solidFill>
          </a:ln>
        </p:spPr>
        <p:txBody>
          <a:bodyPr lIns="50800" tIns="50800" rIns="50800" bIns="50800" anchor="ctr"/>
          <a:lstStyle/>
          <a:p>
            <a:pPr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03" name="image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8977" y="388337"/>
            <a:ext cx="781192" cy="740552"/>
          </a:xfrm>
          <a:prstGeom prst="rect">
            <a:avLst/>
          </a:prstGeom>
          <a:ln w="12700">
            <a:miter lim="400000"/>
          </a:ln>
        </p:spPr>
      </p:pic>
      <p:sp>
        <p:nvSpPr>
          <p:cNvPr id="107" name="Shape 107"/>
          <p:cNvSpPr/>
          <p:nvPr/>
        </p:nvSpPr>
        <p:spPr>
          <a:xfrm>
            <a:off x="0" y="1517226"/>
            <a:ext cx="13004800" cy="3857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6435" tIns="72248" rIns="126435" bIns="72248">
            <a:spAutoFit/>
          </a:bodyPr>
          <a:lstStyle>
            <a:lvl1pPr algn="l" defTabSz="1300480">
              <a:defRPr sz="1564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>
              <a:defRPr sz="2275" b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1564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  <a:cs typeface="Century Gothic"/>
                <a:sym typeface="Century Gothic"/>
              </a:rPr>
              <a:t>       </a:t>
            </a:r>
          </a:p>
        </p:txBody>
      </p:sp>
      <p:sp>
        <p:nvSpPr>
          <p:cNvPr id="108" name="Shape 108"/>
          <p:cNvSpPr/>
          <p:nvPr/>
        </p:nvSpPr>
        <p:spPr>
          <a:xfrm>
            <a:off x="0" y="9024337"/>
            <a:ext cx="13004800" cy="4960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6435" tIns="72248" rIns="126435" bIns="72248">
            <a:spAutoFit/>
          </a:bodyPr>
          <a:lstStyle/>
          <a:p>
            <a:pPr defTabSz="1300480">
              <a:spcBef>
                <a:spcPts val="900"/>
              </a:spcBef>
              <a:defRPr sz="2275"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 b="1" dirty="0">
              <a:solidFill>
                <a:srgbClr val="C0C0C0"/>
              </a:solidFill>
              <a:uFill>
                <a:solidFill>
                  <a:srgbClr val="C0C0C0"/>
                </a:solidFill>
              </a:u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766" y="63231"/>
            <a:ext cx="1741408" cy="1366700"/>
          </a:xfrm>
          <a:prstGeom prst="rect">
            <a:avLst/>
          </a:prstGeom>
        </p:spPr>
      </p:pic>
      <p:grpSp>
        <p:nvGrpSpPr>
          <p:cNvPr id="20" name="Group 99"/>
          <p:cNvGrpSpPr/>
          <p:nvPr/>
        </p:nvGrpSpPr>
        <p:grpSpPr>
          <a:xfrm>
            <a:off x="0" y="1539815"/>
            <a:ext cx="13004800" cy="717975"/>
            <a:chOff x="0" y="0"/>
            <a:chExt cx="13004800" cy="717973"/>
          </a:xfr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3000">
                <a:schemeClr val="accent1">
                  <a:lumMod val="95000"/>
                  <a:lumOff val="5000"/>
                </a:schemeClr>
              </a:gs>
              <a:gs pos="79000">
                <a:schemeClr val="accent1">
                  <a:lumMod val="60000"/>
                </a:schemeClr>
              </a:gs>
            </a:gsLst>
            <a:lin ang="2700000" scaled="1"/>
          </a:gradFill>
        </p:grpSpPr>
        <p:sp>
          <p:nvSpPr>
            <p:cNvPr id="21" name="Shape 97"/>
            <p:cNvSpPr/>
            <p:nvPr/>
          </p:nvSpPr>
          <p:spPr>
            <a:xfrm>
              <a:off x="0" y="0"/>
              <a:ext cx="13004800" cy="717974"/>
            </a:xfrm>
            <a:prstGeom prst="rect">
              <a:avLst/>
            </a:prstGeom>
            <a:grpFill/>
            <a:ln w="9525" cap="flat">
              <a:noFill/>
              <a:miter lim="800000"/>
            </a:ln>
            <a:effectLst/>
          </p:spPr>
          <p:txBody>
            <a:bodyPr wrap="square" lIns="72248" tIns="72248" rIns="72248" bIns="72248" numCol="1" anchor="ctr">
              <a:noAutofit/>
            </a:bodyPr>
            <a:lstStyle/>
            <a:p>
              <a:pPr defTabSz="830862">
                <a:defRPr sz="3413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" name="Shape 98"/>
            <p:cNvSpPr/>
            <p:nvPr/>
          </p:nvSpPr>
          <p:spPr>
            <a:xfrm>
              <a:off x="6316750" y="79022"/>
              <a:ext cx="371300" cy="559930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26435" tIns="72248" rIns="126435" bIns="72248" numCol="1" anchor="ctr">
              <a:noAutofit/>
            </a:bodyPr>
            <a:lstStyle>
              <a:lvl1pPr defTabSz="1300480">
                <a:defRPr sz="2844">
                  <a:uFill>
                    <a:solidFill>
                      <a:srgbClr val="000000"/>
                    </a:solidFill>
                  </a:u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>
                <a:defRPr sz="2275"/>
              </a:pPr>
              <a:r>
                <a:rPr sz="2844"/>
                <a:t> </a:t>
              </a:r>
            </a:p>
          </p:txBody>
        </p:sp>
      </p:grpSp>
      <p:sp>
        <p:nvSpPr>
          <p:cNvPr id="18" name="Shape 94"/>
          <p:cNvSpPr>
            <a:spLocks noGrp="1"/>
          </p:cNvSpPr>
          <p:nvPr>
            <p:ph type="body" sz="half" idx="1"/>
          </p:nvPr>
        </p:nvSpPr>
        <p:spPr>
          <a:xfrm>
            <a:off x="1615894" y="3330277"/>
            <a:ext cx="9773012" cy="4485542"/>
          </a:xfrm>
          <a:prstGeom prst="rect">
            <a:avLst/>
          </a:prstGeom>
        </p:spPr>
        <p:txBody>
          <a:bodyPr lIns="126435" tIns="72248" rIns="126435" bIns="72248" anchor="t">
            <a:normAutofit fontScale="925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4800" b="1" cap="all" dirty="0">
                <a:solidFill>
                  <a:srgbClr val="005ACD"/>
                </a:solidFill>
                <a:latin typeface="Calibri" charset="0"/>
                <a:ea typeface="Calibri" charset="0"/>
                <a:cs typeface="Times New Roman" charset="0"/>
              </a:rPr>
              <a:t>Core Principles, Themes  and Program Areas In University-Based Economic Development</a:t>
            </a:r>
            <a:endParaRPr lang="en-US" sz="2000" b="1" dirty="0">
              <a:solidFill>
                <a:srgbClr val="005ACD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342900" indent="-342900" algn="ctr" defTabSz="1300480">
              <a:spcBef>
                <a:spcPts val="700"/>
              </a:spcBef>
              <a:buSzTx/>
              <a:buNone/>
              <a:defRPr sz="4551" b="1">
                <a:solidFill>
                  <a:srgbClr val="000099"/>
                </a:solidFill>
                <a:uFill>
                  <a:solidFill>
                    <a:srgbClr val="000099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 b="0" dirty="0">
              <a:solidFill>
                <a:srgbClr val="230EBE"/>
              </a:solidFill>
              <a:uFill>
                <a:solidFill>
                  <a:srgbClr val="230EBE"/>
                </a:solidFill>
              </a:uFill>
            </a:endParaRPr>
          </a:p>
          <a:p>
            <a:pPr marL="342900" indent="-342900" algn="ctr" defTabSz="1300480">
              <a:spcBef>
                <a:spcPts val="700"/>
              </a:spcBef>
              <a:buSzTx/>
              <a:buNone/>
              <a:defRPr sz="4551" b="1">
                <a:solidFill>
                  <a:srgbClr val="000099"/>
                </a:solidFill>
                <a:uFill>
                  <a:solidFill>
                    <a:srgbClr val="000099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 b="0" dirty="0">
              <a:solidFill>
                <a:srgbClr val="230EBE"/>
              </a:solidFill>
              <a:uFill>
                <a:solidFill>
                  <a:srgbClr val="230EBE"/>
                </a:solidFill>
              </a:uFill>
            </a:endParaRPr>
          </a:p>
          <a:p>
            <a:pPr marL="342900" indent="-342900" algn="ctr" defTabSz="1300480">
              <a:spcBef>
                <a:spcPts val="700"/>
              </a:spcBef>
              <a:buSzTx/>
              <a:buNone/>
              <a:defRPr sz="4551">
                <a:solidFill>
                  <a:srgbClr val="230EBE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2275" b="1" dirty="0">
                <a:solidFill>
                  <a:srgbClr val="BE4323"/>
                </a:solidFill>
                <a:uFill>
                  <a:solidFill>
                    <a:srgbClr val="CC0000"/>
                  </a:solidFill>
                </a:uFill>
              </a:rPr>
              <a:t>Dave N. </a:t>
            </a:r>
            <a:r>
              <a:rPr sz="2275" b="1" dirty="0" smtClean="0">
                <a:solidFill>
                  <a:srgbClr val="BE4323"/>
                </a:solidFill>
                <a:uFill>
                  <a:solidFill>
                    <a:srgbClr val="CC0000"/>
                  </a:solidFill>
                </a:uFill>
              </a:rPr>
              <a:t>Norris</a:t>
            </a:r>
            <a:r>
              <a:rPr lang="en-US" sz="2275" b="1" dirty="0" smtClean="0">
                <a:solidFill>
                  <a:srgbClr val="BE4323"/>
                </a:solidFill>
                <a:uFill>
                  <a:solidFill>
                    <a:srgbClr val="CC0000"/>
                  </a:solidFill>
                </a:uFill>
              </a:rPr>
              <a:t> and Beatrix Koev</a:t>
            </a:r>
            <a:endParaRPr sz="2275" b="1" dirty="0">
              <a:solidFill>
                <a:srgbClr val="BE4323"/>
              </a:solidFill>
              <a:uFill>
                <a:solidFill>
                  <a:srgbClr val="CC0000"/>
                </a:solidFill>
              </a:uFill>
            </a:endParaRPr>
          </a:p>
          <a:p>
            <a:pPr marL="342900" indent="-342900" algn="ctr" defTabSz="1300480">
              <a:spcBef>
                <a:spcPts val="700"/>
              </a:spcBef>
              <a:buSzTx/>
              <a:buNone/>
              <a:defRPr sz="4551">
                <a:solidFill>
                  <a:srgbClr val="230EBE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2275" b="1" dirty="0" smtClean="0">
                <a:solidFill>
                  <a:srgbClr val="BE4323"/>
                </a:solidFill>
                <a:uFill>
                  <a:solidFill>
                    <a:srgbClr val="CC0000"/>
                  </a:solidFill>
                </a:uFill>
              </a:rPr>
              <a:t>Louisiana </a:t>
            </a:r>
            <a:r>
              <a:rPr sz="2275" b="1" dirty="0">
                <a:solidFill>
                  <a:srgbClr val="BE4323"/>
                </a:solidFill>
                <a:uFill>
                  <a:solidFill>
                    <a:srgbClr val="CC0000"/>
                  </a:solidFill>
                </a:uFill>
              </a:rPr>
              <a:t>Tech University</a:t>
            </a:r>
          </a:p>
          <a:p>
            <a:pPr marL="342900" indent="-342900" algn="ctr" defTabSz="1300480">
              <a:spcBef>
                <a:spcPts val="700"/>
              </a:spcBef>
              <a:buSzTx/>
              <a:buNone/>
              <a:defRPr sz="4551" b="1">
                <a:solidFill>
                  <a:srgbClr val="42464D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 sz="2200" b="1" dirty="0">
              <a:solidFill>
                <a:srgbClr val="BE4323"/>
              </a:solidFill>
              <a:uFill>
                <a:solidFill>
                  <a:srgbClr val="CC0000"/>
                </a:solidFill>
              </a:uFill>
            </a:endParaRPr>
          </a:p>
          <a:p>
            <a:pPr marL="342900" indent="-342900" algn="ctr" defTabSz="1300480">
              <a:spcBef>
                <a:spcPts val="700"/>
              </a:spcBef>
              <a:buSzTx/>
              <a:buNone/>
              <a:defRPr sz="2800" b="1">
                <a:solidFill>
                  <a:srgbClr val="42464D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2200" dirty="0" smtClean="0">
                <a:solidFill>
                  <a:srgbClr val="BE4323"/>
                </a:solidFill>
              </a:rPr>
              <a:t>March 2017</a:t>
            </a:r>
            <a:endParaRPr sz="2200" dirty="0">
              <a:solidFill>
                <a:srgbClr val="BE43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418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roup 99"/>
          <p:cNvGrpSpPr/>
          <p:nvPr/>
        </p:nvGrpSpPr>
        <p:grpSpPr>
          <a:xfrm>
            <a:off x="0" y="9035626"/>
            <a:ext cx="13004800" cy="717975"/>
            <a:chOff x="0" y="0"/>
            <a:chExt cx="13004800" cy="717973"/>
          </a:xfr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3000">
                <a:schemeClr val="accent1">
                  <a:lumMod val="95000"/>
                  <a:lumOff val="5000"/>
                </a:schemeClr>
              </a:gs>
              <a:gs pos="79000">
                <a:schemeClr val="accent1">
                  <a:lumMod val="60000"/>
                </a:schemeClr>
              </a:gs>
            </a:gsLst>
            <a:lin ang="2700000" scaled="1"/>
          </a:gradFill>
        </p:grpSpPr>
        <p:sp>
          <p:nvSpPr>
            <p:cNvPr id="97" name="Shape 97"/>
            <p:cNvSpPr/>
            <p:nvPr/>
          </p:nvSpPr>
          <p:spPr>
            <a:xfrm>
              <a:off x="0" y="0"/>
              <a:ext cx="13004800" cy="717974"/>
            </a:xfrm>
            <a:prstGeom prst="rect">
              <a:avLst/>
            </a:prstGeom>
            <a:grpFill/>
            <a:ln w="9525" cap="flat">
              <a:noFill/>
              <a:miter lim="800000"/>
            </a:ln>
            <a:effectLst/>
          </p:spPr>
          <p:txBody>
            <a:bodyPr wrap="square" lIns="72248" tIns="72248" rIns="72248" bIns="72248" numCol="1" anchor="ctr">
              <a:noAutofit/>
            </a:bodyPr>
            <a:lstStyle/>
            <a:p>
              <a:pPr defTabSz="830862">
                <a:defRPr sz="3413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8" name="Shape 98"/>
            <p:cNvSpPr/>
            <p:nvPr/>
          </p:nvSpPr>
          <p:spPr>
            <a:xfrm>
              <a:off x="6316750" y="79022"/>
              <a:ext cx="371300" cy="559930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26435" tIns="72248" rIns="126435" bIns="72248" numCol="1" anchor="ctr">
              <a:noAutofit/>
            </a:bodyPr>
            <a:lstStyle>
              <a:lvl1pPr defTabSz="1300480">
                <a:defRPr sz="2844">
                  <a:uFill>
                    <a:solidFill>
                      <a:srgbClr val="000000"/>
                    </a:solidFill>
                  </a:u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>
                <a:defRPr sz="2275"/>
              </a:pPr>
              <a:r>
                <a:rPr sz="2844"/>
                <a:t> </a:t>
              </a:r>
            </a:p>
          </p:txBody>
        </p:sp>
      </p:grpSp>
      <p:sp>
        <p:nvSpPr>
          <p:cNvPr id="100" name="Shape 100"/>
          <p:cNvSpPr/>
          <p:nvPr/>
        </p:nvSpPr>
        <p:spPr>
          <a:xfrm>
            <a:off x="0" y="0"/>
            <a:ext cx="13004800" cy="1517227"/>
          </a:xfrm>
          <a:prstGeom prst="rect">
            <a:avLst/>
          </a:prstGeom>
          <a:gradFill>
            <a:gsLst>
              <a:gs pos="0">
                <a:srgbClr val="160000"/>
              </a:gs>
              <a:gs pos="100000">
                <a:srgbClr val="CC0000"/>
              </a:gs>
            </a:gsLst>
          </a:gradFill>
          <a:ln w="13546">
            <a:solidFill>
              <a:srgbClr val="000000"/>
            </a:solidFill>
            <a:miter/>
          </a:ln>
        </p:spPr>
        <p:txBody>
          <a:bodyPr lIns="50800" tIns="50800" rIns="50800" bIns="50800" anchor="ctr"/>
          <a:lstStyle/>
          <a:p>
            <a:pPr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1" name="Shape 101"/>
          <p:cNvSpPr/>
          <p:nvPr/>
        </p:nvSpPr>
        <p:spPr>
          <a:xfrm>
            <a:off x="1754293" y="554846"/>
            <a:ext cx="10959254" cy="681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6435" tIns="72248" rIns="126435" bIns="72248">
            <a:spAutoFit/>
          </a:bodyPr>
          <a:lstStyle/>
          <a:p>
            <a:pPr algn="l" defTabSz="1300480">
              <a:lnSpc>
                <a:spcPct val="40000"/>
              </a:lnSpc>
              <a:spcBef>
                <a:spcPts val="900"/>
              </a:spcBef>
              <a:defRPr sz="3413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dirty="0"/>
          </a:p>
          <a:p>
            <a:pPr algn="l" defTabSz="1300480">
              <a:lnSpc>
                <a:spcPct val="40000"/>
              </a:lnSpc>
              <a:spcBef>
                <a:spcPts val="900"/>
              </a:spcBef>
              <a:defRPr sz="2275"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3413" b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  <a:cs typeface="Century Gothic"/>
                <a:sym typeface="Century Gothic"/>
              </a:rPr>
              <a:t>Best Practices at University Centers</a:t>
            </a:r>
            <a:endParaRPr lang="en-US" sz="3413" b="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2" name="Shape 102"/>
          <p:cNvSpPr/>
          <p:nvPr/>
        </p:nvSpPr>
        <p:spPr>
          <a:xfrm>
            <a:off x="162559" y="108373"/>
            <a:ext cx="1300482" cy="1300481"/>
          </a:xfrm>
          <a:prstGeom prst="ellipse">
            <a:avLst/>
          </a:prstGeom>
          <a:solidFill>
            <a:srgbClr val="FFFFFF"/>
          </a:solidFill>
          <a:ln w="54186">
            <a:solidFill>
              <a:srgbClr val="808080"/>
            </a:solidFill>
          </a:ln>
        </p:spPr>
        <p:txBody>
          <a:bodyPr lIns="50800" tIns="50800" rIns="50800" bIns="50800" anchor="ctr"/>
          <a:lstStyle/>
          <a:p>
            <a:pPr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03" name="image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8977" y="388337"/>
            <a:ext cx="781192" cy="740552"/>
          </a:xfrm>
          <a:prstGeom prst="rect">
            <a:avLst/>
          </a:prstGeom>
          <a:ln w="12700">
            <a:miter lim="400000"/>
          </a:ln>
        </p:spPr>
      </p:pic>
      <p:sp>
        <p:nvSpPr>
          <p:cNvPr id="107" name="Shape 107"/>
          <p:cNvSpPr/>
          <p:nvPr/>
        </p:nvSpPr>
        <p:spPr>
          <a:xfrm>
            <a:off x="0" y="1517226"/>
            <a:ext cx="13004800" cy="3857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6435" tIns="72248" rIns="126435" bIns="72248">
            <a:spAutoFit/>
          </a:bodyPr>
          <a:lstStyle>
            <a:lvl1pPr algn="l" defTabSz="1300480">
              <a:defRPr sz="1564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>
              <a:defRPr sz="2275" b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1564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  <a:cs typeface="Century Gothic"/>
                <a:sym typeface="Century Gothic"/>
              </a:rPr>
              <a:t>       </a:t>
            </a:r>
          </a:p>
        </p:txBody>
      </p:sp>
      <p:sp>
        <p:nvSpPr>
          <p:cNvPr id="108" name="Shape 108"/>
          <p:cNvSpPr/>
          <p:nvPr/>
        </p:nvSpPr>
        <p:spPr>
          <a:xfrm>
            <a:off x="0" y="9024337"/>
            <a:ext cx="13004800" cy="4960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6435" tIns="72248" rIns="126435" bIns="72248">
            <a:spAutoFit/>
          </a:bodyPr>
          <a:lstStyle/>
          <a:p>
            <a:pPr defTabSz="1300480">
              <a:spcBef>
                <a:spcPts val="900"/>
              </a:spcBef>
              <a:defRPr sz="2275"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 b="1" dirty="0">
              <a:solidFill>
                <a:srgbClr val="C0C0C0"/>
              </a:solidFill>
              <a:uFill>
                <a:solidFill>
                  <a:srgbClr val="C0C0C0"/>
                </a:solidFill>
              </a:u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766" y="63231"/>
            <a:ext cx="1741408" cy="1366700"/>
          </a:xfrm>
          <a:prstGeom prst="rect">
            <a:avLst/>
          </a:prstGeom>
        </p:spPr>
      </p:pic>
      <p:grpSp>
        <p:nvGrpSpPr>
          <p:cNvPr id="20" name="Group 99"/>
          <p:cNvGrpSpPr/>
          <p:nvPr/>
        </p:nvGrpSpPr>
        <p:grpSpPr>
          <a:xfrm>
            <a:off x="0" y="1539815"/>
            <a:ext cx="13004800" cy="717975"/>
            <a:chOff x="0" y="0"/>
            <a:chExt cx="13004800" cy="717973"/>
          </a:xfr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3000">
                <a:schemeClr val="accent1">
                  <a:lumMod val="95000"/>
                  <a:lumOff val="5000"/>
                </a:schemeClr>
              </a:gs>
              <a:gs pos="79000">
                <a:schemeClr val="accent1">
                  <a:lumMod val="60000"/>
                </a:schemeClr>
              </a:gs>
            </a:gsLst>
            <a:lin ang="2700000" scaled="1"/>
          </a:gradFill>
        </p:grpSpPr>
        <p:sp>
          <p:nvSpPr>
            <p:cNvPr id="21" name="Shape 97"/>
            <p:cNvSpPr/>
            <p:nvPr/>
          </p:nvSpPr>
          <p:spPr>
            <a:xfrm>
              <a:off x="0" y="0"/>
              <a:ext cx="13004800" cy="717974"/>
            </a:xfrm>
            <a:prstGeom prst="rect">
              <a:avLst/>
            </a:prstGeom>
            <a:grpFill/>
            <a:ln w="9525" cap="flat">
              <a:noFill/>
              <a:miter lim="800000"/>
            </a:ln>
            <a:effectLst/>
          </p:spPr>
          <p:txBody>
            <a:bodyPr wrap="square" lIns="72248" tIns="72248" rIns="72248" bIns="72248" numCol="1" anchor="ctr">
              <a:noAutofit/>
            </a:bodyPr>
            <a:lstStyle/>
            <a:p>
              <a:pPr defTabSz="830862">
                <a:defRPr sz="3413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" name="Shape 98"/>
            <p:cNvSpPr/>
            <p:nvPr/>
          </p:nvSpPr>
          <p:spPr>
            <a:xfrm>
              <a:off x="6316750" y="79022"/>
              <a:ext cx="371300" cy="559930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26435" tIns="72248" rIns="126435" bIns="72248" numCol="1" anchor="ctr">
              <a:noAutofit/>
            </a:bodyPr>
            <a:lstStyle>
              <a:lvl1pPr defTabSz="1300480">
                <a:defRPr sz="2844">
                  <a:uFill>
                    <a:solidFill>
                      <a:srgbClr val="000000"/>
                    </a:solidFill>
                  </a:u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>
                <a:defRPr sz="2275"/>
              </a:pPr>
              <a:r>
                <a:rPr sz="2844"/>
                <a:t> </a:t>
              </a:r>
            </a:p>
          </p:txBody>
        </p:sp>
      </p:grpSp>
      <p:sp>
        <p:nvSpPr>
          <p:cNvPr id="18" name="Shape 109"/>
          <p:cNvSpPr>
            <a:spLocks noGrp="1"/>
          </p:cNvSpPr>
          <p:nvPr>
            <p:ph type="body" idx="1"/>
          </p:nvPr>
        </p:nvSpPr>
        <p:spPr>
          <a:xfrm>
            <a:off x="1032726" y="3874690"/>
            <a:ext cx="10939347" cy="3466965"/>
          </a:xfrm>
          <a:prstGeom prst="rect">
            <a:avLst/>
          </a:prstGeom>
        </p:spPr>
        <p:txBody>
          <a:bodyPr lIns="126435" tIns="72248" rIns="126435" bIns="72248" anchor="t">
            <a:noAutofit/>
          </a:bodyPr>
          <a:lstStyle/>
          <a:p>
            <a:pPr defTabSz="1300480">
              <a:lnSpc>
                <a:spcPct val="125000"/>
              </a:lnSpc>
              <a:spcBef>
                <a:spcPts val="700"/>
              </a:spcBef>
              <a:buSzPct val="81000"/>
              <a:buFont typeface="Wingdings" charset="2"/>
              <a:buChar char="Ø"/>
              <a:defRPr sz="3200">
                <a:solidFill>
                  <a:srgbClr val="230EBE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 smtClean="0">
                <a:solidFill>
                  <a:srgbClr val="005ACD"/>
                </a:solidFill>
              </a:rPr>
              <a:t>Innovative </a:t>
            </a:r>
            <a:r>
              <a:rPr lang="en-US" sz="2400" dirty="0">
                <a:solidFill>
                  <a:srgbClr val="005ACD"/>
                </a:solidFill>
              </a:rPr>
              <a:t>– To achieve comparative advantage and respond to opportunity</a:t>
            </a:r>
          </a:p>
          <a:p>
            <a:pPr defTabSz="1300480">
              <a:lnSpc>
                <a:spcPct val="125000"/>
              </a:lnSpc>
              <a:spcBef>
                <a:spcPts val="700"/>
              </a:spcBef>
              <a:buSzPct val="81000"/>
              <a:buFont typeface="Wingdings" charset="2"/>
              <a:buChar char="Ø"/>
              <a:defRPr sz="3200">
                <a:solidFill>
                  <a:srgbClr val="230EBE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 smtClean="0">
                <a:solidFill>
                  <a:srgbClr val="005ACD"/>
                </a:solidFill>
              </a:rPr>
              <a:t>Realistic </a:t>
            </a:r>
            <a:r>
              <a:rPr lang="en-US" sz="2400" dirty="0">
                <a:solidFill>
                  <a:srgbClr val="005ACD"/>
                </a:solidFill>
              </a:rPr>
              <a:t>– Practically feasible and informed by the market</a:t>
            </a:r>
          </a:p>
          <a:p>
            <a:pPr defTabSz="1300480">
              <a:lnSpc>
                <a:spcPct val="125000"/>
              </a:lnSpc>
              <a:spcBef>
                <a:spcPts val="700"/>
              </a:spcBef>
              <a:buSzPct val="81000"/>
              <a:buFont typeface="Wingdings" charset="2"/>
              <a:buChar char="Ø"/>
              <a:defRPr sz="3200">
                <a:solidFill>
                  <a:srgbClr val="230EBE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 smtClean="0">
                <a:solidFill>
                  <a:srgbClr val="005ACD"/>
                </a:solidFill>
              </a:rPr>
              <a:t>Proactive </a:t>
            </a:r>
            <a:r>
              <a:rPr lang="en-US" sz="2400" dirty="0">
                <a:solidFill>
                  <a:srgbClr val="005ACD"/>
                </a:solidFill>
              </a:rPr>
              <a:t>– Providing a catalyst rather than just reacting to the market</a:t>
            </a:r>
          </a:p>
          <a:p>
            <a:pPr defTabSz="1300480">
              <a:lnSpc>
                <a:spcPct val="125000"/>
              </a:lnSpc>
              <a:spcBef>
                <a:spcPts val="700"/>
              </a:spcBef>
              <a:buSzPct val="81000"/>
              <a:buFont typeface="Wingdings" charset="2"/>
              <a:buChar char="Ø"/>
              <a:defRPr sz="3200">
                <a:solidFill>
                  <a:srgbClr val="230EBE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 smtClean="0">
                <a:solidFill>
                  <a:srgbClr val="005ACD"/>
                </a:solidFill>
              </a:rPr>
              <a:t>Strategic </a:t>
            </a:r>
            <a:r>
              <a:rPr lang="en-US" sz="2400" dirty="0">
                <a:solidFill>
                  <a:srgbClr val="005ACD"/>
                </a:solidFill>
              </a:rPr>
              <a:t>– Consistent and complimentary with the institutional mission</a:t>
            </a:r>
          </a:p>
          <a:p>
            <a:pPr defTabSz="1300480">
              <a:lnSpc>
                <a:spcPct val="125000"/>
              </a:lnSpc>
              <a:spcBef>
                <a:spcPts val="700"/>
              </a:spcBef>
              <a:buSzPct val="81000"/>
              <a:buFont typeface="Wingdings" charset="2"/>
              <a:buChar char="Ø"/>
              <a:defRPr sz="3200">
                <a:solidFill>
                  <a:srgbClr val="230EBE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 smtClean="0">
                <a:solidFill>
                  <a:srgbClr val="005ACD"/>
                </a:solidFill>
              </a:rPr>
              <a:t>Relevant </a:t>
            </a:r>
            <a:r>
              <a:rPr lang="en-US" sz="2400" dirty="0">
                <a:solidFill>
                  <a:srgbClr val="005ACD"/>
                </a:solidFill>
              </a:rPr>
              <a:t>-- Connected to the realities of the regional economy</a:t>
            </a:r>
          </a:p>
        </p:txBody>
      </p:sp>
      <p:sp>
        <p:nvSpPr>
          <p:cNvPr id="19" name="Shape 110"/>
          <p:cNvSpPr>
            <a:spLocks noGrp="1"/>
          </p:cNvSpPr>
          <p:nvPr>
            <p:ph type="title"/>
          </p:nvPr>
        </p:nvSpPr>
        <p:spPr>
          <a:xfrm>
            <a:off x="1032726" y="2607443"/>
            <a:ext cx="9753601" cy="1083735"/>
          </a:xfrm>
          <a:prstGeom prst="rect">
            <a:avLst/>
          </a:prstGeom>
        </p:spPr>
        <p:txBody>
          <a:bodyPr lIns="126435" tIns="72248" rIns="126435" bIns="72248"/>
          <a:lstStyle>
            <a:lvl1pPr defTabSz="1183436">
              <a:defRPr sz="4141" b="1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 smtClean="0">
                <a:solidFill>
                  <a:srgbClr val="BE4323"/>
                </a:solidFill>
              </a:rPr>
              <a:t>Action Principles</a:t>
            </a:r>
            <a:endParaRPr dirty="0">
              <a:solidFill>
                <a:srgbClr val="BE43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60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 bldLvl="5" animBg="1" advAuto="0"/>
      <p:bldP spid="19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roup 99"/>
          <p:cNvGrpSpPr/>
          <p:nvPr/>
        </p:nvGrpSpPr>
        <p:grpSpPr>
          <a:xfrm>
            <a:off x="0" y="9035626"/>
            <a:ext cx="13004800" cy="717975"/>
            <a:chOff x="0" y="0"/>
            <a:chExt cx="13004800" cy="717973"/>
          </a:xfr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3000">
                <a:schemeClr val="accent1">
                  <a:lumMod val="95000"/>
                  <a:lumOff val="5000"/>
                </a:schemeClr>
              </a:gs>
              <a:gs pos="79000">
                <a:schemeClr val="accent1">
                  <a:lumMod val="60000"/>
                </a:schemeClr>
              </a:gs>
            </a:gsLst>
            <a:lin ang="2700000" scaled="1"/>
          </a:gradFill>
        </p:grpSpPr>
        <p:sp>
          <p:nvSpPr>
            <p:cNvPr id="97" name="Shape 97"/>
            <p:cNvSpPr/>
            <p:nvPr/>
          </p:nvSpPr>
          <p:spPr>
            <a:xfrm>
              <a:off x="0" y="0"/>
              <a:ext cx="13004800" cy="717974"/>
            </a:xfrm>
            <a:prstGeom prst="rect">
              <a:avLst/>
            </a:prstGeom>
            <a:grpFill/>
            <a:ln w="9525" cap="flat">
              <a:noFill/>
              <a:miter lim="800000"/>
            </a:ln>
            <a:effectLst/>
          </p:spPr>
          <p:txBody>
            <a:bodyPr wrap="square" lIns="72248" tIns="72248" rIns="72248" bIns="72248" numCol="1" anchor="ctr">
              <a:noAutofit/>
            </a:bodyPr>
            <a:lstStyle/>
            <a:p>
              <a:pPr defTabSz="830862">
                <a:defRPr sz="3413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8" name="Shape 98"/>
            <p:cNvSpPr/>
            <p:nvPr/>
          </p:nvSpPr>
          <p:spPr>
            <a:xfrm>
              <a:off x="6316750" y="79022"/>
              <a:ext cx="371300" cy="559930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26435" tIns="72248" rIns="126435" bIns="72248" numCol="1" anchor="ctr">
              <a:noAutofit/>
            </a:bodyPr>
            <a:lstStyle>
              <a:lvl1pPr defTabSz="1300480">
                <a:defRPr sz="2844">
                  <a:uFill>
                    <a:solidFill>
                      <a:srgbClr val="000000"/>
                    </a:solidFill>
                  </a:u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>
                <a:defRPr sz="2275"/>
              </a:pPr>
              <a:r>
                <a:rPr sz="2844"/>
                <a:t> </a:t>
              </a:r>
            </a:p>
          </p:txBody>
        </p:sp>
      </p:grpSp>
      <p:sp>
        <p:nvSpPr>
          <p:cNvPr id="100" name="Shape 100"/>
          <p:cNvSpPr/>
          <p:nvPr/>
        </p:nvSpPr>
        <p:spPr>
          <a:xfrm>
            <a:off x="0" y="0"/>
            <a:ext cx="13004800" cy="1517227"/>
          </a:xfrm>
          <a:prstGeom prst="rect">
            <a:avLst/>
          </a:prstGeom>
          <a:gradFill>
            <a:gsLst>
              <a:gs pos="0">
                <a:srgbClr val="160000"/>
              </a:gs>
              <a:gs pos="100000">
                <a:srgbClr val="CC0000"/>
              </a:gs>
            </a:gsLst>
          </a:gradFill>
          <a:ln w="13546">
            <a:solidFill>
              <a:srgbClr val="000000"/>
            </a:solidFill>
            <a:miter/>
          </a:ln>
        </p:spPr>
        <p:txBody>
          <a:bodyPr lIns="50800" tIns="50800" rIns="50800" bIns="50800" anchor="ctr"/>
          <a:lstStyle/>
          <a:p>
            <a:pPr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1" name="Shape 101"/>
          <p:cNvSpPr/>
          <p:nvPr/>
        </p:nvSpPr>
        <p:spPr>
          <a:xfrm>
            <a:off x="1754293" y="554846"/>
            <a:ext cx="10959254" cy="681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6435" tIns="72248" rIns="126435" bIns="72248">
            <a:spAutoFit/>
          </a:bodyPr>
          <a:lstStyle/>
          <a:p>
            <a:pPr algn="l" defTabSz="1300480">
              <a:lnSpc>
                <a:spcPct val="40000"/>
              </a:lnSpc>
              <a:spcBef>
                <a:spcPts val="900"/>
              </a:spcBef>
              <a:defRPr sz="3413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dirty="0"/>
          </a:p>
          <a:p>
            <a:pPr algn="l" defTabSz="1300480">
              <a:lnSpc>
                <a:spcPct val="40000"/>
              </a:lnSpc>
              <a:spcBef>
                <a:spcPts val="900"/>
              </a:spcBef>
              <a:defRPr sz="2275"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3413" b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  <a:cs typeface="Century Gothic"/>
                <a:sym typeface="Century Gothic"/>
              </a:rPr>
              <a:t>Best Practices at University Centers</a:t>
            </a:r>
            <a:endParaRPr lang="en-US" sz="3413" b="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2" name="Shape 102"/>
          <p:cNvSpPr/>
          <p:nvPr/>
        </p:nvSpPr>
        <p:spPr>
          <a:xfrm>
            <a:off x="162559" y="108373"/>
            <a:ext cx="1300482" cy="1300481"/>
          </a:xfrm>
          <a:prstGeom prst="ellipse">
            <a:avLst/>
          </a:prstGeom>
          <a:solidFill>
            <a:srgbClr val="FFFFFF"/>
          </a:solidFill>
          <a:ln w="54186">
            <a:solidFill>
              <a:srgbClr val="808080"/>
            </a:solidFill>
          </a:ln>
        </p:spPr>
        <p:txBody>
          <a:bodyPr lIns="50800" tIns="50800" rIns="50800" bIns="50800" anchor="ctr"/>
          <a:lstStyle/>
          <a:p>
            <a:pPr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03" name="image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8977" y="388337"/>
            <a:ext cx="781192" cy="740552"/>
          </a:xfrm>
          <a:prstGeom prst="rect">
            <a:avLst/>
          </a:prstGeom>
          <a:ln w="12700">
            <a:miter lim="400000"/>
          </a:ln>
        </p:spPr>
      </p:pic>
      <p:sp>
        <p:nvSpPr>
          <p:cNvPr id="107" name="Shape 107"/>
          <p:cNvSpPr/>
          <p:nvPr/>
        </p:nvSpPr>
        <p:spPr>
          <a:xfrm>
            <a:off x="0" y="1517226"/>
            <a:ext cx="13004800" cy="3857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6435" tIns="72248" rIns="126435" bIns="72248">
            <a:spAutoFit/>
          </a:bodyPr>
          <a:lstStyle>
            <a:lvl1pPr algn="l" defTabSz="1300480">
              <a:defRPr sz="1564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>
              <a:defRPr sz="2275" b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1564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  <a:cs typeface="Century Gothic"/>
                <a:sym typeface="Century Gothic"/>
              </a:rPr>
              <a:t>       </a:t>
            </a:r>
          </a:p>
        </p:txBody>
      </p:sp>
      <p:sp>
        <p:nvSpPr>
          <p:cNvPr id="108" name="Shape 108"/>
          <p:cNvSpPr/>
          <p:nvPr/>
        </p:nvSpPr>
        <p:spPr>
          <a:xfrm>
            <a:off x="0" y="9024337"/>
            <a:ext cx="13004800" cy="4960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6435" tIns="72248" rIns="126435" bIns="72248">
            <a:spAutoFit/>
          </a:bodyPr>
          <a:lstStyle/>
          <a:p>
            <a:pPr defTabSz="1300480">
              <a:spcBef>
                <a:spcPts val="900"/>
              </a:spcBef>
              <a:defRPr sz="2275"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 b="1" dirty="0">
              <a:solidFill>
                <a:srgbClr val="C0C0C0"/>
              </a:solidFill>
              <a:uFill>
                <a:solidFill>
                  <a:srgbClr val="C0C0C0"/>
                </a:solidFill>
              </a:u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766" y="63231"/>
            <a:ext cx="1741408" cy="1366700"/>
          </a:xfrm>
          <a:prstGeom prst="rect">
            <a:avLst/>
          </a:prstGeom>
        </p:spPr>
      </p:pic>
      <p:grpSp>
        <p:nvGrpSpPr>
          <p:cNvPr id="20" name="Group 99"/>
          <p:cNvGrpSpPr/>
          <p:nvPr/>
        </p:nvGrpSpPr>
        <p:grpSpPr>
          <a:xfrm>
            <a:off x="0" y="1539815"/>
            <a:ext cx="13004800" cy="717975"/>
            <a:chOff x="0" y="0"/>
            <a:chExt cx="13004800" cy="717973"/>
          </a:xfr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3000">
                <a:schemeClr val="accent1">
                  <a:lumMod val="95000"/>
                  <a:lumOff val="5000"/>
                </a:schemeClr>
              </a:gs>
              <a:gs pos="79000">
                <a:schemeClr val="accent1">
                  <a:lumMod val="60000"/>
                </a:schemeClr>
              </a:gs>
            </a:gsLst>
            <a:lin ang="2700000" scaled="1"/>
          </a:gradFill>
        </p:grpSpPr>
        <p:sp>
          <p:nvSpPr>
            <p:cNvPr id="21" name="Shape 97"/>
            <p:cNvSpPr/>
            <p:nvPr/>
          </p:nvSpPr>
          <p:spPr>
            <a:xfrm>
              <a:off x="0" y="0"/>
              <a:ext cx="13004800" cy="717974"/>
            </a:xfrm>
            <a:prstGeom prst="rect">
              <a:avLst/>
            </a:prstGeom>
            <a:grpFill/>
            <a:ln w="9525" cap="flat">
              <a:noFill/>
              <a:miter lim="800000"/>
            </a:ln>
            <a:effectLst/>
          </p:spPr>
          <p:txBody>
            <a:bodyPr wrap="square" lIns="72248" tIns="72248" rIns="72248" bIns="72248" numCol="1" anchor="ctr">
              <a:noAutofit/>
            </a:bodyPr>
            <a:lstStyle/>
            <a:p>
              <a:pPr defTabSz="830862">
                <a:defRPr sz="3413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" name="Shape 98"/>
            <p:cNvSpPr/>
            <p:nvPr/>
          </p:nvSpPr>
          <p:spPr>
            <a:xfrm>
              <a:off x="6316750" y="79022"/>
              <a:ext cx="371300" cy="559930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26435" tIns="72248" rIns="126435" bIns="72248" numCol="1" anchor="ctr">
              <a:noAutofit/>
            </a:bodyPr>
            <a:lstStyle>
              <a:lvl1pPr defTabSz="1300480">
                <a:defRPr sz="2844">
                  <a:uFill>
                    <a:solidFill>
                      <a:srgbClr val="000000"/>
                    </a:solidFill>
                  </a:u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>
                <a:defRPr sz="2275"/>
              </a:pPr>
              <a:r>
                <a:rPr sz="2844"/>
                <a:t> </a:t>
              </a:r>
            </a:p>
          </p:txBody>
        </p:sp>
      </p:grpSp>
      <p:sp>
        <p:nvSpPr>
          <p:cNvPr id="18" name="Shape 109"/>
          <p:cNvSpPr>
            <a:spLocks noGrp="1"/>
          </p:cNvSpPr>
          <p:nvPr>
            <p:ph type="body" idx="1"/>
          </p:nvPr>
        </p:nvSpPr>
        <p:spPr>
          <a:xfrm>
            <a:off x="1122426" y="3533121"/>
            <a:ext cx="10084549" cy="4991191"/>
          </a:xfrm>
          <a:prstGeom prst="rect">
            <a:avLst/>
          </a:prstGeom>
        </p:spPr>
        <p:txBody>
          <a:bodyPr lIns="126435" tIns="72248" rIns="126435" bIns="72248" anchor="t">
            <a:normAutofit/>
          </a:bodyPr>
          <a:lstStyle/>
          <a:p>
            <a:pPr defTabSz="1300480">
              <a:lnSpc>
                <a:spcPct val="125000"/>
              </a:lnSpc>
              <a:spcBef>
                <a:spcPts val="700"/>
              </a:spcBef>
              <a:buSzPct val="81000"/>
              <a:buFont typeface="Wingdings" charset="2"/>
              <a:buChar char="Ø"/>
              <a:defRPr sz="3200">
                <a:solidFill>
                  <a:srgbClr val="230EBE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 smtClean="0">
                <a:solidFill>
                  <a:srgbClr val="005ACD"/>
                </a:solidFill>
              </a:rPr>
              <a:t>Leadership </a:t>
            </a:r>
            <a:r>
              <a:rPr lang="en-US" sz="2400" dirty="0">
                <a:solidFill>
                  <a:srgbClr val="005ACD"/>
                </a:solidFill>
              </a:rPr>
              <a:t>– programmatic and institutional</a:t>
            </a:r>
          </a:p>
          <a:p>
            <a:pPr defTabSz="1300480">
              <a:lnSpc>
                <a:spcPct val="125000"/>
              </a:lnSpc>
              <a:spcBef>
                <a:spcPts val="700"/>
              </a:spcBef>
              <a:buSzPct val="81000"/>
              <a:buFont typeface="Wingdings" charset="2"/>
              <a:buChar char="Ø"/>
              <a:defRPr sz="3200">
                <a:solidFill>
                  <a:srgbClr val="230EBE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 smtClean="0">
                <a:solidFill>
                  <a:srgbClr val="005ACD"/>
                </a:solidFill>
              </a:rPr>
              <a:t>Culture </a:t>
            </a:r>
            <a:r>
              <a:rPr lang="en-US" sz="2400" dirty="0">
                <a:solidFill>
                  <a:srgbClr val="005ACD"/>
                </a:solidFill>
              </a:rPr>
              <a:t>– community and university</a:t>
            </a:r>
          </a:p>
          <a:p>
            <a:pPr defTabSz="1300480">
              <a:lnSpc>
                <a:spcPct val="125000"/>
              </a:lnSpc>
              <a:spcBef>
                <a:spcPts val="700"/>
              </a:spcBef>
              <a:buSzPct val="81000"/>
              <a:buFont typeface="Wingdings" charset="2"/>
              <a:buChar char="Ø"/>
              <a:defRPr sz="3200">
                <a:solidFill>
                  <a:srgbClr val="230EBE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 smtClean="0">
                <a:solidFill>
                  <a:srgbClr val="005ACD"/>
                </a:solidFill>
              </a:rPr>
              <a:t>Resources </a:t>
            </a:r>
            <a:r>
              <a:rPr lang="en-US" sz="2400" dirty="0">
                <a:solidFill>
                  <a:srgbClr val="005ACD"/>
                </a:solidFill>
              </a:rPr>
              <a:t>– internal and leveraged</a:t>
            </a:r>
          </a:p>
          <a:p>
            <a:pPr defTabSz="1300480">
              <a:lnSpc>
                <a:spcPct val="125000"/>
              </a:lnSpc>
              <a:spcBef>
                <a:spcPts val="700"/>
              </a:spcBef>
              <a:buSzPct val="81000"/>
              <a:buFont typeface="Wingdings" charset="2"/>
              <a:buChar char="Ø"/>
              <a:defRPr sz="3200">
                <a:solidFill>
                  <a:srgbClr val="230EBE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 smtClean="0">
                <a:solidFill>
                  <a:srgbClr val="005ACD"/>
                </a:solidFill>
              </a:rPr>
              <a:t>Flexibility </a:t>
            </a:r>
            <a:r>
              <a:rPr lang="en-US" sz="2400" dirty="0">
                <a:solidFill>
                  <a:srgbClr val="005ACD"/>
                </a:solidFill>
              </a:rPr>
              <a:t>– responsiveness to internal and external circumstances</a:t>
            </a:r>
          </a:p>
          <a:p>
            <a:pPr defTabSz="1300480">
              <a:lnSpc>
                <a:spcPct val="125000"/>
              </a:lnSpc>
              <a:spcBef>
                <a:spcPts val="700"/>
              </a:spcBef>
              <a:buSzPct val="81000"/>
              <a:buFont typeface="Wingdings" charset="2"/>
              <a:buChar char="Ø"/>
              <a:defRPr sz="3200">
                <a:solidFill>
                  <a:srgbClr val="230EBE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 smtClean="0">
                <a:solidFill>
                  <a:srgbClr val="005ACD"/>
                </a:solidFill>
              </a:rPr>
              <a:t>Learning </a:t>
            </a:r>
            <a:r>
              <a:rPr lang="en-US" sz="2400" dirty="0">
                <a:solidFill>
                  <a:srgbClr val="005ACD"/>
                </a:solidFill>
              </a:rPr>
              <a:t>– from aspirational peers and regional partners</a:t>
            </a:r>
          </a:p>
          <a:p>
            <a:pPr defTabSz="1300480">
              <a:lnSpc>
                <a:spcPct val="125000"/>
              </a:lnSpc>
              <a:spcBef>
                <a:spcPts val="700"/>
              </a:spcBef>
              <a:buSzPct val="81000"/>
              <a:buFont typeface="Wingdings" charset="2"/>
              <a:buChar char="Ø"/>
              <a:defRPr sz="3200">
                <a:solidFill>
                  <a:srgbClr val="230EBE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 smtClean="0">
                <a:solidFill>
                  <a:srgbClr val="005ACD"/>
                </a:solidFill>
              </a:rPr>
              <a:t>Diversity </a:t>
            </a:r>
            <a:r>
              <a:rPr lang="en-US" sz="2400" dirty="0">
                <a:solidFill>
                  <a:srgbClr val="005ACD"/>
                </a:solidFill>
              </a:rPr>
              <a:t>– of strategic approaches and organizational models</a:t>
            </a:r>
          </a:p>
          <a:p>
            <a:pPr defTabSz="1300480">
              <a:lnSpc>
                <a:spcPct val="125000"/>
              </a:lnSpc>
              <a:spcBef>
                <a:spcPts val="700"/>
              </a:spcBef>
              <a:buSzPct val="81000"/>
              <a:buFont typeface="Wingdings" charset="2"/>
              <a:buChar char="Ø"/>
              <a:defRPr sz="3200">
                <a:solidFill>
                  <a:srgbClr val="230EBE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 smtClean="0">
                <a:solidFill>
                  <a:srgbClr val="005ACD"/>
                </a:solidFill>
              </a:rPr>
              <a:t>Sustainability </a:t>
            </a:r>
            <a:r>
              <a:rPr lang="en-US" sz="2400" dirty="0">
                <a:solidFill>
                  <a:srgbClr val="005ACD"/>
                </a:solidFill>
              </a:rPr>
              <a:t>– of programs and of economic impacts </a:t>
            </a:r>
          </a:p>
          <a:p>
            <a:pPr defTabSz="1300480">
              <a:lnSpc>
                <a:spcPct val="125000"/>
              </a:lnSpc>
              <a:spcBef>
                <a:spcPts val="700"/>
              </a:spcBef>
              <a:buSzPct val="81000"/>
              <a:buFont typeface="Wingdings" charset="2"/>
              <a:buChar char="Ø"/>
              <a:defRPr sz="3200">
                <a:solidFill>
                  <a:srgbClr val="230EBE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 smtClean="0">
                <a:solidFill>
                  <a:srgbClr val="005ACD"/>
                </a:solidFill>
              </a:rPr>
              <a:t>Stewardship </a:t>
            </a:r>
            <a:r>
              <a:rPr lang="en-US" sz="2400" dirty="0">
                <a:solidFill>
                  <a:srgbClr val="005ACD"/>
                </a:solidFill>
              </a:rPr>
              <a:t>– of community public good and community partners</a:t>
            </a:r>
          </a:p>
          <a:p>
            <a:pPr defTabSz="1300480">
              <a:lnSpc>
                <a:spcPct val="125000"/>
              </a:lnSpc>
              <a:spcBef>
                <a:spcPts val="700"/>
              </a:spcBef>
              <a:buSzPct val="81000"/>
              <a:buFont typeface="Wingdings" charset="2"/>
              <a:buChar char="Ø"/>
              <a:defRPr sz="3200">
                <a:solidFill>
                  <a:srgbClr val="230EBE"/>
                </a:solidFill>
                <a:uFill>
                  <a:solidFill>
                    <a:srgbClr val="230EBE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 smtClean="0">
                <a:solidFill>
                  <a:srgbClr val="005ACD"/>
                </a:solidFill>
              </a:rPr>
              <a:t>Assessment </a:t>
            </a:r>
            <a:r>
              <a:rPr lang="en-US" sz="2400" dirty="0">
                <a:solidFill>
                  <a:srgbClr val="005ACD"/>
                </a:solidFill>
              </a:rPr>
              <a:t>– of outcomes and impacts for program performance</a:t>
            </a:r>
          </a:p>
        </p:txBody>
      </p:sp>
      <p:sp>
        <p:nvSpPr>
          <p:cNvPr id="19" name="Shape 110"/>
          <p:cNvSpPr>
            <a:spLocks noGrp="1"/>
          </p:cNvSpPr>
          <p:nvPr>
            <p:ph type="title"/>
          </p:nvPr>
        </p:nvSpPr>
        <p:spPr>
          <a:xfrm>
            <a:off x="1210169" y="2322855"/>
            <a:ext cx="9753601" cy="1083735"/>
          </a:xfrm>
          <a:prstGeom prst="rect">
            <a:avLst/>
          </a:prstGeom>
        </p:spPr>
        <p:txBody>
          <a:bodyPr lIns="126435" tIns="72248" rIns="126435" bIns="72248"/>
          <a:lstStyle>
            <a:lvl1pPr defTabSz="1183436">
              <a:defRPr sz="4141" b="1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 smtClean="0">
                <a:solidFill>
                  <a:srgbClr val="BE4323"/>
                </a:solidFill>
              </a:rPr>
              <a:t>Cross-Cutting Organizing Themes</a:t>
            </a:r>
            <a:endParaRPr dirty="0">
              <a:solidFill>
                <a:srgbClr val="BE43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 bldLvl="5" animBg="1" advAuto="0"/>
      <p:bldP spid="19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roup 99"/>
          <p:cNvGrpSpPr/>
          <p:nvPr/>
        </p:nvGrpSpPr>
        <p:grpSpPr>
          <a:xfrm>
            <a:off x="0" y="9035626"/>
            <a:ext cx="13004800" cy="717975"/>
            <a:chOff x="0" y="0"/>
            <a:chExt cx="13004800" cy="717973"/>
          </a:xfr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3000">
                <a:schemeClr val="accent1">
                  <a:lumMod val="95000"/>
                  <a:lumOff val="5000"/>
                </a:schemeClr>
              </a:gs>
              <a:gs pos="79000">
                <a:schemeClr val="accent1">
                  <a:lumMod val="60000"/>
                </a:schemeClr>
              </a:gs>
            </a:gsLst>
            <a:lin ang="2700000" scaled="1"/>
          </a:gradFill>
        </p:grpSpPr>
        <p:sp>
          <p:nvSpPr>
            <p:cNvPr id="97" name="Shape 97"/>
            <p:cNvSpPr/>
            <p:nvPr/>
          </p:nvSpPr>
          <p:spPr>
            <a:xfrm>
              <a:off x="0" y="0"/>
              <a:ext cx="13004800" cy="717974"/>
            </a:xfrm>
            <a:prstGeom prst="rect">
              <a:avLst/>
            </a:prstGeom>
            <a:grpFill/>
            <a:ln w="9525" cap="flat">
              <a:noFill/>
              <a:miter lim="800000"/>
            </a:ln>
            <a:effectLst/>
          </p:spPr>
          <p:txBody>
            <a:bodyPr wrap="square" lIns="72248" tIns="72248" rIns="72248" bIns="72248" numCol="1" anchor="ctr">
              <a:noAutofit/>
            </a:bodyPr>
            <a:lstStyle/>
            <a:p>
              <a:pPr defTabSz="830862">
                <a:defRPr sz="3413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8" name="Shape 98"/>
            <p:cNvSpPr/>
            <p:nvPr/>
          </p:nvSpPr>
          <p:spPr>
            <a:xfrm>
              <a:off x="6316750" y="79022"/>
              <a:ext cx="371300" cy="559930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26435" tIns="72248" rIns="126435" bIns="72248" numCol="1" anchor="ctr">
              <a:noAutofit/>
            </a:bodyPr>
            <a:lstStyle>
              <a:lvl1pPr defTabSz="1300480">
                <a:defRPr sz="2844">
                  <a:uFill>
                    <a:solidFill>
                      <a:srgbClr val="000000"/>
                    </a:solidFill>
                  </a:u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>
                <a:defRPr sz="2275"/>
              </a:pPr>
              <a:r>
                <a:rPr sz="2844"/>
                <a:t> </a:t>
              </a:r>
            </a:p>
          </p:txBody>
        </p:sp>
      </p:grpSp>
      <p:sp>
        <p:nvSpPr>
          <p:cNvPr id="100" name="Shape 100"/>
          <p:cNvSpPr/>
          <p:nvPr/>
        </p:nvSpPr>
        <p:spPr>
          <a:xfrm>
            <a:off x="0" y="0"/>
            <a:ext cx="13004800" cy="1517227"/>
          </a:xfrm>
          <a:prstGeom prst="rect">
            <a:avLst/>
          </a:prstGeom>
          <a:gradFill>
            <a:gsLst>
              <a:gs pos="0">
                <a:srgbClr val="160000"/>
              </a:gs>
              <a:gs pos="100000">
                <a:srgbClr val="CC0000"/>
              </a:gs>
            </a:gsLst>
          </a:gradFill>
          <a:ln w="13546">
            <a:solidFill>
              <a:srgbClr val="000000"/>
            </a:solidFill>
            <a:miter/>
          </a:ln>
        </p:spPr>
        <p:txBody>
          <a:bodyPr lIns="50800" tIns="50800" rIns="50800" bIns="50800" anchor="ctr"/>
          <a:lstStyle/>
          <a:p>
            <a:pPr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1" name="Shape 101"/>
          <p:cNvSpPr/>
          <p:nvPr/>
        </p:nvSpPr>
        <p:spPr>
          <a:xfrm>
            <a:off x="1754293" y="554846"/>
            <a:ext cx="10959254" cy="681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6435" tIns="72248" rIns="126435" bIns="72248">
            <a:spAutoFit/>
          </a:bodyPr>
          <a:lstStyle/>
          <a:p>
            <a:pPr algn="l" defTabSz="1300480">
              <a:lnSpc>
                <a:spcPct val="40000"/>
              </a:lnSpc>
              <a:spcBef>
                <a:spcPts val="900"/>
              </a:spcBef>
              <a:defRPr sz="3413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dirty="0"/>
          </a:p>
          <a:p>
            <a:pPr algn="l" defTabSz="1300480">
              <a:lnSpc>
                <a:spcPct val="40000"/>
              </a:lnSpc>
              <a:spcBef>
                <a:spcPts val="900"/>
              </a:spcBef>
              <a:defRPr sz="2275"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lang="en-US" sz="3413" b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  <a:cs typeface="Century Gothic"/>
                <a:sym typeface="Century Gothic"/>
              </a:rPr>
              <a:t>Best Practices at University Centers</a:t>
            </a:r>
            <a:endParaRPr lang="en-US" sz="3413" b="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2" name="Shape 102"/>
          <p:cNvSpPr/>
          <p:nvPr/>
        </p:nvSpPr>
        <p:spPr>
          <a:xfrm>
            <a:off x="162559" y="108373"/>
            <a:ext cx="1300482" cy="1300481"/>
          </a:xfrm>
          <a:prstGeom prst="ellipse">
            <a:avLst/>
          </a:prstGeom>
          <a:solidFill>
            <a:srgbClr val="FFFFFF"/>
          </a:solidFill>
          <a:ln w="54186">
            <a:solidFill>
              <a:srgbClr val="808080"/>
            </a:solidFill>
          </a:ln>
        </p:spPr>
        <p:txBody>
          <a:bodyPr lIns="50800" tIns="50800" rIns="50800" bIns="50800" anchor="ctr"/>
          <a:lstStyle/>
          <a:p>
            <a:pPr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03" name="image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8977" y="388337"/>
            <a:ext cx="781192" cy="740552"/>
          </a:xfrm>
          <a:prstGeom prst="rect">
            <a:avLst/>
          </a:prstGeom>
          <a:ln w="12700">
            <a:miter lim="400000"/>
          </a:ln>
        </p:spPr>
      </p:pic>
      <p:sp>
        <p:nvSpPr>
          <p:cNvPr id="107" name="Shape 107"/>
          <p:cNvSpPr/>
          <p:nvPr/>
        </p:nvSpPr>
        <p:spPr>
          <a:xfrm>
            <a:off x="0" y="1517226"/>
            <a:ext cx="13004800" cy="3857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6435" tIns="72248" rIns="126435" bIns="72248">
            <a:spAutoFit/>
          </a:bodyPr>
          <a:lstStyle>
            <a:lvl1pPr algn="l" defTabSz="1300480">
              <a:defRPr sz="1564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>
              <a:defRPr sz="2275" b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1564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  <a:cs typeface="Century Gothic"/>
                <a:sym typeface="Century Gothic"/>
              </a:rPr>
              <a:t>       </a:t>
            </a:r>
          </a:p>
        </p:txBody>
      </p:sp>
      <p:sp>
        <p:nvSpPr>
          <p:cNvPr id="108" name="Shape 108"/>
          <p:cNvSpPr/>
          <p:nvPr/>
        </p:nvSpPr>
        <p:spPr>
          <a:xfrm>
            <a:off x="0" y="9024337"/>
            <a:ext cx="13004800" cy="4960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6435" tIns="72248" rIns="126435" bIns="72248">
            <a:spAutoFit/>
          </a:bodyPr>
          <a:lstStyle/>
          <a:p>
            <a:pPr defTabSz="1300480">
              <a:spcBef>
                <a:spcPts val="900"/>
              </a:spcBef>
              <a:defRPr sz="2275"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endParaRPr b="1" dirty="0">
              <a:solidFill>
                <a:srgbClr val="C0C0C0"/>
              </a:solidFill>
              <a:uFill>
                <a:solidFill>
                  <a:srgbClr val="C0C0C0"/>
                </a:solidFill>
              </a:uFill>
            </a:endParaRPr>
          </a:p>
        </p:txBody>
      </p:sp>
      <p:sp>
        <p:nvSpPr>
          <p:cNvPr id="110" name="Shape 110"/>
          <p:cNvSpPr>
            <a:spLocks noGrp="1"/>
          </p:cNvSpPr>
          <p:nvPr>
            <p:ph type="title"/>
          </p:nvPr>
        </p:nvSpPr>
        <p:spPr>
          <a:xfrm>
            <a:off x="278781" y="3657747"/>
            <a:ext cx="7883912" cy="1998545"/>
          </a:xfrm>
          <a:prstGeom prst="rect">
            <a:avLst/>
          </a:prstGeom>
        </p:spPr>
        <p:txBody>
          <a:bodyPr lIns="126435" tIns="72248" rIns="126435" bIns="72248">
            <a:normAutofit/>
          </a:bodyPr>
          <a:lstStyle>
            <a:lvl1pPr defTabSz="1183436">
              <a:defRPr sz="4141" b="1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sz="6000" dirty="0" smtClean="0">
                <a:solidFill>
                  <a:srgbClr val="005ACD"/>
                </a:solidFill>
              </a:rPr>
              <a:t>”Hey, that </a:t>
            </a:r>
            <a:r>
              <a:rPr lang="en-US" sz="6000" smtClean="0">
                <a:solidFill>
                  <a:srgbClr val="005ACD"/>
                </a:solidFill>
              </a:rPr>
              <a:t>worked!?” </a:t>
            </a:r>
            <a:endParaRPr sz="6000" dirty="0">
              <a:solidFill>
                <a:srgbClr val="005ACD"/>
              </a:solid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766" y="63231"/>
            <a:ext cx="1741408" cy="13667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204" y="2691421"/>
            <a:ext cx="4004409" cy="5159298"/>
          </a:xfrm>
          <a:prstGeom prst="rect">
            <a:avLst/>
          </a:prstGeom>
        </p:spPr>
      </p:pic>
      <p:grpSp>
        <p:nvGrpSpPr>
          <p:cNvPr id="20" name="Group 99"/>
          <p:cNvGrpSpPr/>
          <p:nvPr/>
        </p:nvGrpSpPr>
        <p:grpSpPr>
          <a:xfrm>
            <a:off x="0" y="1539815"/>
            <a:ext cx="13004800" cy="717975"/>
            <a:chOff x="0" y="0"/>
            <a:chExt cx="13004800" cy="717973"/>
          </a:xfr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3000">
                <a:schemeClr val="accent1">
                  <a:lumMod val="95000"/>
                  <a:lumOff val="5000"/>
                </a:schemeClr>
              </a:gs>
              <a:gs pos="79000">
                <a:schemeClr val="accent1">
                  <a:lumMod val="60000"/>
                </a:schemeClr>
              </a:gs>
            </a:gsLst>
            <a:lin ang="2700000" scaled="1"/>
          </a:gradFill>
        </p:grpSpPr>
        <p:sp>
          <p:nvSpPr>
            <p:cNvPr id="21" name="Shape 97"/>
            <p:cNvSpPr/>
            <p:nvPr/>
          </p:nvSpPr>
          <p:spPr>
            <a:xfrm>
              <a:off x="0" y="0"/>
              <a:ext cx="13004800" cy="717974"/>
            </a:xfrm>
            <a:prstGeom prst="rect">
              <a:avLst/>
            </a:prstGeom>
            <a:grpFill/>
            <a:ln w="9525" cap="flat">
              <a:noFill/>
              <a:miter lim="800000"/>
            </a:ln>
            <a:effectLst/>
          </p:spPr>
          <p:txBody>
            <a:bodyPr wrap="square" lIns="72248" tIns="72248" rIns="72248" bIns="72248" numCol="1" anchor="ctr">
              <a:noAutofit/>
            </a:bodyPr>
            <a:lstStyle/>
            <a:p>
              <a:pPr defTabSz="830862">
                <a:defRPr sz="3413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" name="Shape 98"/>
            <p:cNvSpPr/>
            <p:nvPr/>
          </p:nvSpPr>
          <p:spPr>
            <a:xfrm>
              <a:off x="6316750" y="79022"/>
              <a:ext cx="371300" cy="559930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26435" tIns="72248" rIns="126435" bIns="72248" numCol="1" anchor="ctr">
              <a:noAutofit/>
            </a:bodyPr>
            <a:lstStyle>
              <a:lvl1pPr defTabSz="1300480">
                <a:defRPr sz="2844">
                  <a:uFill>
                    <a:solidFill>
                      <a:srgbClr val="000000"/>
                    </a:solidFill>
                  </a:u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>
                <a:defRPr sz="2275"/>
              </a:pPr>
              <a:r>
                <a:rPr sz="2844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8505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animBg="1" advAuto="0"/>
    </p:bld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42464D"/>
      </a:dk2>
      <a:lt2>
        <a:srgbClr val="D4D6D9"/>
      </a:lt2>
      <a:accent1>
        <a:srgbClr val="095CC4"/>
      </a:accent1>
      <a:accent2>
        <a:srgbClr val="1B8518"/>
      </a:accent2>
      <a:accent3>
        <a:srgbClr val="D3B21C"/>
      </a:accent3>
      <a:accent4>
        <a:srgbClr val="D45510"/>
      </a:accent4>
      <a:accent5>
        <a:srgbClr val="BA120A"/>
      </a:accent5>
      <a:accent6>
        <a:srgbClr val="62298A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42464D"/>
      </a:dk2>
      <a:lt2>
        <a:srgbClr val="D4D6D9"/>
      </a:lt2>
      <a:accent1>
        <a:srgbClr val="095CC4"/>
      </a:accent1>
      <a:accent2>
        <a:srgbClr val="1B8518"/>
      </a:accent2>
      <a:accent3>
        <a:srgbClr val="D3B21C"/>
      </a:accent3>
      <a:accent4>
        <a:srgbClr val="D45510"/>
      </a:accent4>
      <a:accent5>
        <a:srgbClr val="BA120A"/>
      </a:accent5>
      <a:accent6>
        <a:srgbClr val="62298A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181</Words>
  <Application>Microsoft Macintosh PowerPoint</Application>
  <PresentationFormat>Custom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Calibri</vt:lpstr>
      <vt:lpstr>Century Gothic</vt:lpstr>
      <vt:lpstr>Helvetica Light</vt:lpstr>
      <vt:lpstr>Helvetica Neue</vt:lpstr>
      <vt:lpstr>Times New Roman</vt:lpstr>
      <vt:lpstr>Wingdings</vt:lpstr>
      <vt:lpstr>Arial</vt:lpstr>
      <vt:lpstr>White</vt:lpstr>
      <vt:lpstr>PowerPoint Presentation</vt:lpstr>
      <vt:lpstr>Action Principles</vt:lpstr>
      <vt:lpstr>Cross-Cutting Organizing Themes</vt:lpstr>
      <vt:lpstr>”Hey, that worked!?”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davy norris</cp:lastModifiedBy>
  <cp:revision>5</cp:revision>
  <dcterms:modified xsi:type="dcterms:W3CDTF">2017-03-10T14:02:56Z</dcterms:modified>
</cp:coreProperties>
</file>