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96" r:id="rId2"/>
  </p:sldMasterIdLst>
  <p:notesMasterIdLst>
    <p:notesMasterId r:id="rId11"/>
  </p:notesMasterIdLst>
  <p:handoutMasterIdLst>
    <p:handoutMasterId r:id="rId12"/>
  </p:handoutMasterIdLst>
  <p:sldIdLst>
    <p:sldId id="450" r:id="rId3"/>
    <p:sldId id="452" r:id="rId4"/>
    <p:sldId id="388" r:id="rId5"/>
    <p:sldId id="438" r:id="rId6"/>
    <p:sldId id="400" r:id="rId7"/>
    <p:sldId id="401" r:id="rId8"/>
    <p:sldId id="454" r:id="rId9"/>
    <p:sldId id="453" r:id="rId1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0"/>
    <a:srgbClr val="624E52"/>
    <a:srgbClr val="585858"/>
    <a:srgbClr val="005A8B"/>
    <a:srgbClr val="DBD087"/>
    <a:srgbClr val="E8CE79"/>
    <a:srgbClr val="723D14"/>
    <a:srgbClr val="1A3468"/>
    <a:srgbClr val="CC99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857" autoAdjust="0"/>
  </p:normalViewPr>
  <p:slideViewPr>
    <p:cSldViewPr snapToGrid="0" snapToObjects="1">
      <p:cViewPr varScale="1">
        <p:scale>
          <a:sx n="69" d="100"/>
          <a:sy n="69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78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C1E1AD9A-3CD2-4229-855B-8A680AB3CB03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B7188369-E2AB-4296-BD8D-7E9111FA6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5ACC3077-3754-4D1F-840D-4858A353CAFD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6D3E7F12-B226-467E-BE4D-EC005FDCE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DBD087"/>
                </a:solidFill>
                <a:latin typeface="Georgia" pitchFamily="18" charset="0"/>
                <a:ea typeface="ＭＳ Ｐゴシック"/>
                <a:cs typeface="ＭＳ Ｐゴシック"/>
              </a:rPr>
              <a:t>EDA provides grants to state and local government, Indian tribes,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Economic Development Districts, public and private non-profits, universities and other institutions of higher education to support the development and implementation of economic development strategies for economically distressed communities.</a:t>
            </a: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DBD087"/>
                </a:solidFill>
                <a:latin typeface="Futura Lt BT"/>
                <a:ea typeface="ＭＳ Ｐゴシック"/>
                <a:cs typeface="ＭＳ Ｐゴシック"/>
              </a:rPr>
              <a:t>EDA’s goal is to encourage private capital investment in  the </a:t>
            </a:r>
            <a:r>
              <a:rPr lang="en-US" dirty="0" smtClean="0">
                <a:solidFill>
                  <a:schemeClr val="bg1"/>
                </a:solidFill>
                <a:latin typeface="Futura Lt BT"/>
                <a:ea typeface="ＭＳ Ｐゴシック"/>
                <a:cs typeface="ＭＳ Ｐゴシック"/>
              </a:rPr>
              <a:t>nation’s most economically distressed regions, thereby creating and retaining higher-skill, higher-wage jobs</a:t>
            </a: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b="1" dirty="0" smtClean="0">
              <a:ea typeface="ＭＳ Ｐゴシック"/>
              <a:cs typeface="ＭＳ Ｐゴシック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854A39D3-A828-47E6-AD64-1FC68BC39C59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4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DBD087"/>
                </a:solidFill>
                <a:latin typeface="Georgia" pitchFamily="18" charset="0"/>
                <a:ea typeface="ＭＳ Ｐゴシック"/>
                <a:cs typeface="ＭＳ Ｐゴシック"/>
              </a:rPr>
              <a:t>EDA provides grants to state and local government, Indian tribes,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Economic Development Districts, public and private non-profits, universities and other institutions of higher education to support the development and implementation of economic development strategies for economically distressed communities.</a:t>
            </a: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DBD087"/>
                </a:solidFill>
                <a:latin typeface="Futura Lt BT"/>
                <a:ea typeface="ＭＳ Ｐゴシック"/>
                <a:cs typeface="ＭＳ Ｐゴシック"/>
              </a:rPr>
              <a:t>EDA’s goal is to encourage private capital investment in  the </a:t>
            </a:r>
            <a:r>
              <a:rPr lang="en-US" dirty="0" smtClean="0">
                <a:solidFill>
                  <a:schemeClr val="bg1"/>
                </a:solidFill>
                <a:latin typeface="Futura Lt BT"/>
                <a:ea typeface="ＭＳ Ｐゴシック"/>
                <a:cs typeface="ＭＳ Ｐゴシック"/>
              </a:rPr>
              <a:t>nation’s most economically distressed regions, thereby creating and retaining higher-skill, higher-wage jobs</a:t>
            </a: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b="1" dirty="0" smtClean="0">
              <a:ea typeface="ＭＳ Ｐゴシック"/>
              <a:cs typeface="ＭＳ Ｐゴシック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854A39D3-A828-47E6-AD64-1FC68BC39C59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93A5E6D0-6AE5-4DE8-9E7D-71FBBAA8AF76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815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55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30C8-45A7-46D5-A04E-302F624AB0FB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A25E-E762-432A-A4D3-2819452D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90BB-045D-4E6F-ABAD-4A376247A20D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B13F-337E-4623-9E02-8281039A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8CEC-A01E-4C89-A3DD-1096CCE814D1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07E3-234A-4E96-99DB-E2B1D102A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2975"/>
            <a:ext cx="77724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82A6-8392-4951-A804-F29FD0A6865D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FC37-2A29-4265-A025-4985EF9C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5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6FFC-8C5A-48DC-B4D5-93DAF8409FC0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D21C-B7A7-4A4A-B0E6-8F8B75D2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FD77-04FB-4F5C-A3F8-402EA8238730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64F2-DE12-4442-95E8-B0B70062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0133-16A6-4032-954A-79907671723A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C750-61A7-4456-BEFE-B2FD7C46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6037-0D38-4EB9-986A-4A257B5085F2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5EB4-71DE-4BA0-BBF6-49921D65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4995-F7ED-40D5-9AF4-4A316B893C44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1181-C905-4040-9285-C491073F9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6288-8758-40D7-BE9B-1AD99BB04E5C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1E36-FAC8-4189-A50F-E3A5DDB1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C5CF-C74A-42E3-A559-1C1724567FA6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FACF-44C2-4989-8BB8-8D686ABD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726EA70F-B001-4B77-9E77-685C493F8EB0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F245DDAF-98AF-46EE-BC80-7A540A5E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" descr="EDA Blue Interior Page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286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55" name="Slide Number Placeholder 5"/>
          <p:cNvSpPr txBox="1">
            <a:spLocks/>
          </p:cNvSpPr>
          <p:nvPr/>
        </p:nvSpPr>
        <p:spPr bwMode="auto">
          <a:xfrm>
            <a:off x="6964363" y="6430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04642688-F7FB-41D3-82F1-ADBC71AD5E1D}" type="slidenum">
              <a:rPr lang="en-US" sz="1100">
                <a:solidFill>
                  <a:srgbClr val="005A8B"/>
                </a:solidFill>
                <a:latin typeface="Georgia" pitchFamily="18" charset="0"/>
              </a:rPr>
              <a:pPr algn="r" eaLnBrk="1" hangingPunct="1"/>
              <a:t>‹#›</a:t>
            </a:fld>
            <a:endParaRPr lang="en-US" sz="1100">
              <a:solidFill>
                <a:srgbClr val="005A8B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_PPT_BackgroundArtWhi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2446538"/>
          </a:xfrm>
        </p:spPr>
        <p:txBody>
          <a:bodyPr/>
          <a:lstStyle/>
          <a:p>
            <a:r>
              <a:rPr lang="en-US" sz="3200" dirty="0" smtClean="0"/>
              <a:t>Southwest Regional </a:t>
            </a:r>
            <a:br>
              <a:rPr lang="en-US" sz="3200" dirty="0" smtClean="0"/>
            </a:br>
            <a:r>
              <a:rPr lang="en-US" sz="3200" dirty="0" smtClean="0"/>
              <a:t>University Center Showcase</a:t>
            </a:r>
            <a:br>
              <a:rPr lang="en-US" sz="32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i="1" dirty="0">
                <a:solidFill>
                  <a:srgbClr val="624E52"/>
                </a:solidFill>
              </a:rPr>
              <a:t>March 9th 2017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i="1" dirty="0" smtClean="0">
                <a:solidFill>
                  <a:srgbClr val="624E52"/>
                </a:solidFill>
              </a:rPr>
              <a:t/>
            </a:r>
            <a:br>
              <a:rPr lang="en-US" sz="2800" i="1" dirty="0" smtClean="0">
                <a:solidFill>
                  <a:srgbClr val="624E52"/>
                </a:solidFill>
              </a:rPr>
            </a:br>
            <a:endParaRPr lang="en-US" sz="3200" i="1" dirty="0">
              <a:solidFill>
                <a:srgbClr val="624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896646" y="2547892"/>
            <a:ext cx="7745074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514350" indent="-514350" eaLnBrk="1" hangingPunct="1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723D14"/>
                </a:solidFill>
                <a:latin typeface="Georgia" pitchFamily="18" charset="0"/>
                <a:cs typeface="Arial" pitchFamily="34" charset="0"/>
              </a:rPr>
              <a:t>EDA’s UC Program and 2018 Application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723D14"/>
                </a:solidFill>
                <a:latin typeface="Georgia" pitchFamily="18" charset="0"/>
                <a:cs typeface="Arial" pitchFamily="34" charset="0"/>
              </a:rPr>
              <a:t>2017 Continuation </a:t>
            </a:r>
          </a:p>
          <a:p>
            <a:pPr marL="514350" indent="-514350" eaLnBrk="1" hangingPunct="1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723D14"/>
                </a:solidFill>
                <a:latin typeface="Georgia" pitchFamily="18" charset="0"/>
                <a:cs typeface="Arial" pitchFamily="34" charset="0"/>
              </a:rPr>
              <a:t>Post Approval </a:t>
            </a:r>
          </a:p>
          <a:p>
            <a:pPr eaLnBrk="1" hangingPunct="1"/>
            <a:endParaRPr lang="en-US" sz="2400" dirty="0" smtClean="0">
              <a:solidFill>
                <a:srgbClr val="723D14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896646" y="1384304"/>
            <a:ext cx="8040208" cy="784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n-ea"/>
                <a:cs typeface="Arial" pitchFamily="34" charset="0"/>
              </a:rPr>
              <a:t>In this presentation.. 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02887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2786063" y="1625600"/>
            <a:ext cx="60864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723D14"/>
                </a:solidFill>
                <a:latin typeface="Georgia" pitchFamily="18" charset="0"/>
                <a:cs typeface="Arial" pitchFamily="34" charset="0"/>
              </a:rPr>
              <a:t>EDA’s mission is to lead the federal economic development agenda by promoting innovation and competitiveness, preparing American regions for growth and success in the worldwide economy.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786063" y="4067175"/>
            <a:ext cx="593248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Georgia" pitchFamily="18" charset="0"/>
              </a:rPr>
              <a:t>As the only federal agency with economic development as its exclusive mission, EDA drives collaborative regional economic development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initiatives </a:t>
            </a:r>
            <a:r>
              <a:rPr lang="en-US" sz="2000" dirty="0">
                <a:solidFill>
                  <a:schemeClr val="tx2"/>
                </a:solidFill>
                <a:latin typeface="Georgia" pitchFamily="18" charset="0"/>
              </a:rPr>
              <a:t>that lead to job creation.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5364" name="Picture 9" descr="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1854200"/>
            <a:ext cx="33718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TechnoGu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800475"/>
            <a:ext cx="25034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786063" y="3797300"/>
            <a:ext cx="6086475" cy="1588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A 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3" y="1219200"/>
            <a:ext cx="7842127" cy="5333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51075">
            <a:off x="1817042" y="2214334"/>
            <a:ext cx="12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4220" y="351770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3870" y="4784271"/>
            <a:ext cx="8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2496" y="3417332"/>
            <a:ext cx="130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4773" y="441493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7050" y="3228709"/>
            <a:ext cx="144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Philadelphia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lobalEconom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584575"/>
            <a:ext cx="24082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andshak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071563"/>
            <a:ext cx="27416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cologicalDevelop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089525"/>
            <a:ext cx="20891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3277" y="1624013"/>
            <a:ext cx="584807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4320" indent="-274320">
              <a:spcAft>
                <a:spcPts val="1800"/>
              </a:spcAft>
              <a:defRPr/>
            </a:pPr>
            <a:r>
              <a:rPr lang="en-US" sz="2400" dirty="0">
                <a:solidFill>
                  <a:srgbClr val="003150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rPr>
              <a:t>EDA Investment Priorities</a:t>
            </a:r>
          </a:p>
          <a:p>
            <a:pPr>
              <a:lnSpc>
                <a:spcPct val="150000"/>
              </a:lnSpc>
              <a:defRPr/>
            </a:pPr>
            <a:r>
              <a:rPr lang="en-US" sz="2200" spc="-150" dirty="0">
                <a:solidFill>
                  <a:srgbClr val="723D14"/>
                </a:solidFill>
                <a:latin typeface="Georgia" panose="02040502050405020303" pitchFamily="18" charset="0"/>
                <a:ea typeface="ＭＳ Ｐゴシック" pitchFamily="-105" charset="-128"/>
                <a:cs typeface="Arial Narrow"/>
              </a:rPr>
              <a:t>★	Collaborative Regional Innovation</a:t>
            </a:r>
          </a:p>
          <a:p>
            <a:pPr>
              <a:lnSpc>
                <a:spcPct val="150000"/>
              </a:lnSpc>
              <a:defRPr/>
            </a:pPr>
            <a:r>
              <a:rPr lang="en-US" sz="2200" spc="-150" dirty="0">
                <a:solidFill>
                  <a:srgbClr val="723D14"/>
                </a:solidFill>
                <a:latin typeface="Georgia" panose="02040502050405020303" pitchFamily="18" charset="0"/>
                <a:ea typeface="ＭＳ Ｐゴシック" pitchFamily="-105" charset="-128"/>
                <a:cs typeface="Arial Narrow"/>
              </a:rPr>
              <a:t>★	Public/Private Partnerships</a:t>
            </a:r>
          </a:p>
          <a:p>
            <a:pPr>
              <a:lnSpc>
                <a:spcPct val="150000"/>
              </a:lnSpc>
              <a:defRPr/>
            </a:pPr>
            <a:r>
              <a:rPr lang="en-US" sz="2200" spc="-150" dirty="0">
                <a:solidFill>
                  <a:srgbClr val="723D14"/>
                </a:solidFill>
                <a:latin typeface="Georgia" panose="02040502050405020303" pitchFamily="18" charset="0"/>
                <a:ea typeface="ＭＳ Ｐゴシック" pitchFamily="-105" charset="-128"/>
                <a:cs typeface="Arial Narrow"/>
              </a:rPr>
              <a:t>★	National Strategic Priorities</a:t>
            </a:r>
          </a:p>
          <a:p>
            <a:pPr>
              <a:lnSpc>
                <a:spcPct val="150000"/>
              </a:lnSpc>
              <a:defRPr/>
            </a:pPr>
            <a:r>
              <a:rPr lang="en-US" sz="2200" spc="-150" dirty="0">
                <a:solidFill>
                  <a:srgbClr val="723D14"/>
                </a:solidFill>
                <a:latin typeface="Georgia" panose="02040502050405020303" pitchFamily="18" charset="0"/>
                <a:ea typeface="ＭＳ Ｐゴシック" pitchFamily="-105" charset="-128"/>
                <a:cs typeface="Arial Narrow"/>
              </a:rPr>
              <a:t>★	Global Competitiveness</a:t>
            </a:r>
          </a:p>
          <a:p>
            <a:pPr>
              <a:lnSpc>
                <a:spcPct val="150000"/>
              </a:lnSpc>
              <a:defRPr/>
            </a:pPr>
            <a:r>
              <a:rPr lang="en-US" sz="2200" spc="-150" dirty="0">
                <a:solidFill>
                  <a:srgbClr val="723D14"/>
                </a:solidFill>
                <a:latin typeface="Georgia" panose="02040502050405020303" pitchFamily="18" charset="0"/>
                <a:ea typeface="ＭＳ Ｐゴシック" pitchFamily="-105" charset="-128"/>
                <a:cs typeface="Arial Narrow"/>
              </a:rPr>
              <a:t>★	Environmentally-Sustainable Development</a:t>
            </a:r>
          </a:p>
          <a:p>
            <a:pPr>
              <a:lnSpc>
                <a:spcPct val="150000"/>
              </a:lnSpc>
              <a:defRPr/>
            </a:pPr>
            <a:r>
              <a:rPr lang="en-US" sz="2200" spc="-150" dirty="0">
                <a:solidFill>
                  <a:srgbClr val="723D14"/>
                </a:solidFill>
                <a:latin typeface="Georgia" panose="02040502050405020303" pitchFamily="18" charset="0"/>
                <a:ea typeface="ＭＳ Ｐゴシック" pitchFamily="-105" charset="-128"/>
                <a:cs typeface="Arial Narrow"/>
              </a:rPr>
              <a:t>★	Economically Distressed and Underserved 	Communities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633278" y="2065338"/>
            <a:ext cx="5010150" cy="1587"/>
          </a:xfrm>
          <a:prstGeom prst="line">
            <a:avLst/>
          </a:prstGeom>
          <a:noFill/>
          <a:ln w="12700">
            <a:solidFill>
              <a:srgbClr val="E8CE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967666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EDA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n-ea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University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n-ea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Center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n-ea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Program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Five-year grant period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Accredited institution of higher education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Focus on advancing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regional commercialization efforts, entrepreneurship, innovation, business expansion in a region’s innovation cluster(s), and a high-skilled regional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workforce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Between $80,000 – $200,000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Currently funding 10 UCs at ~$100,000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Application expected to be open Jan-Mar 2018 </a:t>
            </a:r>
            <a:r>
              <a:rPr lang="en-US" sz="2400" dirty="0">
                <a:solidFill>
                  <a:srgbClr val="1A3468"/>
                </a:solidFill>
                <a:latin typeface="Times New Roman" pitchFamily="18" charset="0"/>
                <a:ea typeface="ＭＳ Ｐゴシック" pitchFamily="-105" charset="-128"/>
                <a:cs typeface="Times New Roman" pitchFamily="18" charset="0"/>
                <a:hlinkClick r:id="rId3"/>
              </a:rPr>
              <a:t>http://www.grants.gov/</a:t>
            </a:r>
            <a:r>
              <a:rPr lang="en-US" sz="2400" dirty="0">
                <a:solidFill>
                  <a:srgbClr val="1A3468"/>
                </a:solidFill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967666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2017 Continuation</a:t>
            </a:r>
            <a:endParaRPr lang="en-US" sz="36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March (ongoing) – EDA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Review of Current UCs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March 31 – Request for UC Application Materials: 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Any changes to project/scope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Budget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Match letter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Standard Forms and Assurances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April 15 – UC Application Materials Due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July – Processing Complete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967666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Post Approval</a:t>
            </a:r>
            <a:endParaRPr lang="en-US" sz="36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6" y="2416612"/>
            <a:ext cx="7261934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Reporting Changes: 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All </a:t>
            </a: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reports </a:t>
            </a: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to be submitted via email for remainder of grant period due Feb 28 and Aug 31 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Narrative Report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Financial Report SF-425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GPRA </a:t>
            </a:r>
            <a:endParaRPr lang="en-US" sz="2000" dirty="0" smtClean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Will transition to GrantsOnline in 2018 cycle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Payment Requests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Draw down from earliest grant first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Draw down in proportion to your grant rate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DA Color Scheme">
      <a:dk1>
        <a:srgbClr val="002664"/>
      </a:dk1>
      <a:lt1>
        <a:sysClr val="window" lastClr="FFFFFF"/>
      </a:lt1>
      <a:dk2>
        <a:srgbClr val="005A8B"/>
      </a:dk2>
      <a:lt2>
        <a:srgbClr val="FCF1EA"/>
      </a:lt2>
      <a:accent1>
        <a:srgbClr val="4F81BD"/>
      </a:accent1>
      <a:accent2>
        <a:srgbClr val="FFE293"/>
      </a:accent2>
      <a:accent3>
        <a:srgbClr val="723D14"/>
      </a:accent3>
      <a:accent4>
        <a:srgbClr val="63B1E5"/>
      </a:accent4>
      <a:accent5>
        <a:srgbClr val="003150"/>
      </a:accent5>
      <a:accent6>
        <a:srgbClr val="983222"/>
      </a:accent6>
      <a:hlink>
        <a:srgbClr val="983222"/>
      </a:hlink>
      <a:folHlink>
        <a:srgbClr val="003150"/>
      </a:folHlink>
    </a:clrScheme>
    <a:fontScheme name="EDA Style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10234</TotalTime>
  <Words>372</Words>
  <Application>Microsoft Office PowerPoint</Application>
  <PresentationFormat>On-screen Show (4:3)</PresentationFormat>
  <Paragraphs>57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Futura Lt BT</vt:lpstr>
      <vt:lpstr>Georgia</vt:lpstr>
      <vt:lpstr>Helvetica</vt:lpstr>
      <vt:lpstr>Times New Roman</vt:lpstr>
      <vt:lpstr>1_Office Theme</vt:lpstr>
      <vt:lpstr>Custom Design</vt:lpstr>
      <vt:lpstr>Southwest Regional  University Center Showcase  March 9th 2017  </vt:lpstr>
      <vt:lpstr>PowerPoint Presentation</vt:lpstr>
      <vt:lpstr>PowerPoint Presentation</vt:lpstr>
      <vt:lpstr>PowerPoint Presentation</vt:lpstr>
      <vt:lpstr>PowerPoint Presentation</vt:lpstr>
      <vt:lpstr>EDA University Center Program</vt:lpstr>
      <vt:lpstr>2017 Continuation</vt:lpstr>
      <vt:lpstr>Post Approval</vt:lpstr>
    </vt:vector>
  </TitlesOfParts>
  <Company>A. Bright Idea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Condon</dc:creator>
  <cp:lastModifiedBy>Waley, Sally (Federal)</cp:lastModifiedBy>
  <cp:revision>397</cp:revision>
  <cp:lastPrinted>2012-12-17T15:02:56Z</cp:lastPrinted>
  <dcterms:created xsi:type="dcterms:W3CDTF">2011-01-11T03:40:43Z</dcterms:created>
  <dcterms:modified xsi:type="dcterms:W3CDTF">2017-03-08T18:02:10Z</dcterms:modified>
</cp:coreProperties>
</file>