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5" r:id="rId5"/>
    <p:sldId id="319" r:id="rId6"/>
    <p:sldId id="323" r:id="rId7"/>
    <p:sldId id="310" r:id="rId8"/>
    <p:sldId id="320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7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17" r:id="rId26"/>
  </p:sldIdLst>
  <p:sldSz cx="12188825" cy="6858000"/>
  <p:notesSz cx="7010400" cy="9236075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9" autoAdjust="0"/>
  </p:normalViewPr>
  <p:slideViewPr>
    <p:cSldViewPr showGuides="1">
      <p:cViewPr varScale="1">
        <p:scale>
          <a:sx n="115" d="100"/>
          <a:sy n="115" d="100"/>
        </p:scale>
        <p:origin x="378" y="10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29" tIns="46415" rIns="92829" bIns="46415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3408"/>
          </a:xfrm>
          <a:prstGeom prst="rect">
            <a:avLst/>
          </a:prstGeom>
        </p:spPr>
        <p:txBody>
          <a:bodyPr vert="horz" lIns="92829" tIns="46415" rIns="92829" bIns="46415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2/27/2017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29" tIns="46415" rIns="92829" bIns="46415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772669"/>
            <a:ext cx="3037840" cy="463407"/>
          </a:xfrm>
          <a:prstGeom prst="rect">
            <a:avLst/>
          </a:prstGeom>
        </p:spPr>
        <p:txBody>
          <a:bodyPr vert="horz" lIns="92829" tIns="46415" rIns="92829" bIns="46415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9" tIns="46415" rIns="92829" bIns="46415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1804"/>
          </a:xfrm>
          <a:prstGeom prst="rect">
            <a:avLst/>
          </a:prstGeom>
        </p:spPr>
        <p:txBody>
          <a:bodyPr vert="horz" lIns="92829" tIns="46415" rIns="92829" bIns="46415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2/27/2017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9" tIns="46415" rIns="92829" bIns="46415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29" tIns="46415" rIns="92829" bIns="46415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29" tIns="46415" rIns="92829" bIns="46415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68"/>
            <a:ext cx="3037840" cy="461804"/>
          </a:xfrm>
          <a:prstGeom prst="rect">
            <a:avLst/>
          </a:prstGeom>
        </p:spPr>
        <p:txBody>
          <a:bodyPr vert="horz" lIns="92829" tIns="46415" rIns="92829" bIns="46415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861A-3A68-487E-9C34-6E2575176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861A-3A68-487E-9C34-6E2575176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861A-3A68-487E-9C34-6E2575176D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5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861A-3A68-487E-9C34-6E2575176D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0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2/27/2017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2/27/2017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2/27/2017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doug.misak@swosu.edu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686798" cy="2895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Southwestern Oklahoma State University (SWOSU)</a:t>
            </a:r>
            <a:br>
              <a:rPr lang="en-US" dirty="0" smtClean="0"/>
            </a:br>
            <a:r>
              <a:rPr lang="en-US" dirty="0" smtClean="0"/>
              <a:t>Business Enterprise Center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Doug Misak</a:t>
            </a:r>
          </a:p>
          <a:p>
            <a:r>
              <a:rPr lang="it-IT" dirty="0" smtClean="0"/>
              <a:t>Director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12" y="235803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3: Expand energy sector through diversification and recruit administration.</a:t>
            </a:r>
          </a:p>
        </p:txBody>
      </p:sp>
      <p:pic>
        <p:nvPicPr>
          <p:cNvPr id="1027" name="Picture 3" descr="D:\Photos\Windmi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4116615"/>
            <a:ext cx="3505200" cy="26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1012" y="4724401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Filling jobs – CDL Class A licensing facility built in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323907"/>
            <a:ext cx="6019800" cy="32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12" y="2181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4:  Improve healthcare facilities, staffing, and technology.</a:t>
            </a:r>
          </a:p>
        </p:txBody>
      </p:sp>
      <p:pic>
        <p:nvPicPr>
          <p:cNvPr id="4098" name="Picture 2" descr="Nurse Hotline for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09" y="3581400"/>
            <a:ext cx="317477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8940" y="1334632"/>
            <a:ext cx="3265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Recruit doctors to rural areas</a:t>
            </a:r>
          </a:p>
          <a:p>
            <a:endParaRPr lang="en-US" sz="2800" dirty="0"/>
          </a:p>
          <a:p>
            <a:r>
              <a:rPr lang="en-US" sz="2800" dirty="0"/>
              <a:t>Home health care assistants and 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315302"/>
            <a:ext cx="4800600" cy="2790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18" y="3962400"/>
            <a:ext cx="4779694" cy="2640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4408" y="5675294"/>
            <a:ext cx="3374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SWOSU graduates 100% BSN</a:t>
            </a:r>
          </a:p>
        </p:txBody>
      </p:sp>
    </p:spTree>
    <p:extLst>
      <p:ext uri="{BB962C8B-B14F-4D97-AF65-F5344CB8AC3E}">
        <p14:creationId xmlns:p14="http://schemas.microsoft.com/office/powerpoint/2010/main" val="37120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12" y="2181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4:  Improve healthcare facilities, staffing, and technology.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1" y="3760224"/>
            <a:ext cx="4699001" cy="2599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7212" y="1504146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convenient care facilities</a:t>
            </a:r>
          </a:p>
          <a:p>
            <a:r>
              <a:rPr lang="en-US" sz="2800" dirty="0"/>
              <a:t>Express Wellness centers</a:t>
            </a:r>
          </a:p>
          <a:p>
            <a:r>
              <a:rPr lang="en-US" sz="2800" dirty="0"/>
              <a:t>Cordell Hospital – telemedicine</a:t>
            </a:r>
          </a:p>
          <a:p>
            <a:r>
              <a:rPr lang="en-US" sz="2800" dirty="0"/>
              <a:t>Sayre – hospital closed</a:t>
            </a:r>
          </a:p>
          <a:p>
            <a:endParaRPr lang="en-US" sz="2800" dirty="0"/>
          </a:p>
          <a:p>
            <a:r>
              <a:rPr lang="en-US" sz="2800" dirty="0"/>
              <a:t>New Dentist Office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4343400"/>
            <a:ext cx="3355054" cy="18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6" y="1524000"/>
            <a:ext cx="4953000" cy="3255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7212" y="218182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5:  Develop amenities that will support strong community lifestyles.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3492501"/>
            <a:ext cx="4165600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2943" y="1517852"/>
            <a:ext cx="3199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Childcare Facilities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9812" y="207378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Weatherford 2</a:t>
            </a:r>
          </a:p>
          <a:p>
            <a:r>
              <a:rPr lang="en-US" dirty="0"/>
              <a:t>Anadarko 1</a:t>
            </a:r>
          </a:p>
          <a:p>
            <a:r>
              <a:rPr lang="en-US" dirty="0"/>
              <a:t>Hinton 1</a:t>
            </a:r>
          </a:p>
          <a:p>
            <a:r>
              <a:rPr lang="en-US" dirty="0"/>
              <a:t>Thomas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6" y="3585254"/>
            <a:ext cx="4430486" cy="21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Intern Program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Economic Development </a:t>
            </a:r>
            <a:r>
              <a:rPr lang="en-US" dirty="0" smtClean="0"/>
              <a:t>Administration</a:t>
            </a:r>
          </a:p>
          <a:p>
            <a:r>
              <a:rPr lang="en-US" dirty="0" smtClean="0"/>
              <a:t>SWOSU</a:t>
            </a:r>
            <a:endParaRPr lang="en-US" dirty="0"/>
          </a:p>
          <a:p>
            <a:r>
              <a:rPr lang="en-US" dirty="0"/>
              <a:t>Private Sector Donations</a:t>
            </a:r>
          </a:p>
          <a:p>
            <a:r>
              <a:rPr lang="en-US" dirty="0"/>
              <a:t>Employing Businesses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Benefits to students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1904999"/>
          </a:xfrm>
        </p:spPr>
        <p:txBody>
          <a:bodyPr/>
          <a:lstStyle/>
          <a:p>
            <a:r>
              <a:rPr lang="en-US" dirty="0"/>
              <a:t>Real World Experience</a:t>
            </a:r>
          </a:p>
          <a:p>
            <a:r>
              <a:rPr lang="en-US" dirty="0"/>
              <a:t>Paid $10.25 - $12 Per Hour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1763" y="54864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itchFamily="34" charset="0"/>
              </a:rPr>
              <a:t>Multi-Disciplinary</a:t>
            </a:r>
            <a:r>
              <a:rPr lang="en-US" dirty="0">
                <a:latin typeface="Century Gothic" pitchFamily="34" charset="0"/>
              </a:rPr>
              <a:t>: Accounting, Finance, Management, Marketing, Entrepreneurship, Engineering Technology, Graphic Design, English, Journalism,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14879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0999"/>
            <a:ext cx="9296399" cy="2362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Intern Project:</a:t>
            </a:r>
            <a:br>
              <a:rPr lang="en-US" b="1" dirty="0" smtClean="0"/>
            </a:br>
            <a:r>
              <a:rPr lang="en-US" b="1" dirty="0" smtClean="0"/>
              <a:t>Construction of modular artificial nucleases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with macrocycle metal ligands and variable DNA binding domains (Molecular Scissor Project)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0" y="2743201"/>
            <a:ext cx="9296401" cy="3276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Sequojah O’Neal-Johnson</a:t>
            </a:r>
          </a:p>
          <a:p>
            <a:r>
              <a:rPr lang="en-US" dirty="0" smtClean="0"/>
              <a:t>Optimizing a new technique to analyze the activity of different metal complexes to cut DNA in real time</a:t>
            </a:r>
          </a:p>
          <a:p>
            <a:r>
              <a:rPr lang="en-US" dirty="0" smtClean="0"/>
              <a:t>Metal complexes will be the sharp part of the molecular scissors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0999"/>
            <a:ext cx="9296399" cy="2362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Intern Project:</a:t>
            </a:r>
            <a:br>
              <a:rPr lang="en-US" b="1" dirty="0" smtClean="0"/>
            </a:br>
            <a:r>
              <a:rPr lang="en-US" b="1" dirty="0" smtClean="0"/>
              <a:t>Construction </a:t>
            </a:r>
            <a:r>
              <a:rPr lang="en-US" b="1" dirty="0"/>
              <a:t>of </a:t>
            </a:r>
            <a:r>
              <a:rPr lang="en-US" b="1" dirty="0" smtClean="0"/>
              <a:t>modular artificial nucleases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with </a:t>
            </a:r>
            <a:r>
              <a:rPr lang="en-US" b="1" dirty="0" smtClean="0"/>
              <a:t>macrocycle </a:t>
            </a:r>
            <a:r>
              <a:rPr lang="en-US" b="1" dirty="0"/>
              <a:t>metal ligands and variable DNA binding </a:t>
            </a:r>
            <a:r>
              <a:rPr lang="en-US" b="1" dirty="0" smtClean="0"/>
              <a:t>domains (Molecular Scissor Project)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0" y="2743201"/>
            <a:ext cx="9296401" cy="3276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Megan Oertel</a:t>
            </a:r>
          </a:p>
          <a:p>
            <a:r>
              <a:rPr lang="en-US" dirty="0" smtClean="0"/>
              <a:t>Investigating DNA sequence specificity of different metal complexes</a:t>
            </a:r>
          </a:p>
          <a:p>
            <a:r>
              <a:rPr lang="en-US" dirty="0" smtClean="0"/>
              <a:t>Will compare how well the sharp part of the scissors cut if we try to cut different weights of paper for different materials</a:t>
            </a:r>
          </a:p>
          <a:p>
            <a:r>
              <a:rPr lang="en-US" dirty="0" smtClean="0"/>
              <a:t>Believe that the DNA sequence should not matter, but have to show that before they can start designing the handles of the scissors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9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0999"/>
            <a:ext cx="9144001" cy="28956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Intern Project:</a:t>
            </a:r>
            <a:br>
              <a:rPr lang="en-US" b="1" dirty="0"/>
            </a:br>
            <a:r>
              <a:rPr lang="en-US" b="1" dirty="0"/>
              <a:t>Construction of modular artificial nucleases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with macrocycle metal ligands and variable DNA binding domains (Molecular Scissor Project)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0" y="2895600"/>
            <a:ext cx="4416552" cy="762000"/>
          </a:xfrm>
        </p:spPr>
        <p:txBody>
          <a:bodyPr/>
          <a:lstStyle/>
          <a:p>
            <a:r>
              <a:rPr lang="en-US" dirty="0" smtClean="0"/>
              <a:t>Presented their findings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0" y="3428999"/>
            <a:ext cx="8534401" cy="2590801"/>
          </a:xfrm>
        </p:spPr>
        <p:txBody>
          <a:bodyPr/>
          <a:lstStyle/>
          <a:p>
            <a:r>
              <a:rPr lang="en-US" dirty="0" smtClean="0"/>
              <a:t>Oklahoma Research Day (Oklahoma City)</a:t>
            </a:r>
          </a:p>
          <a:p>
            <a:r>
              <a:rPr lang="en-US" dirty="0" smtClean="0"/>
              <a:t>SWOSU Research &amp; Scholarly Activity Fair (Weatherford, OK)</a:t>
            </a:r>
          </a:p>
          <a:p>
            <a:r>
              <a:rPr lang="en-US" dirty="0" smtClean="0"/>
              <a:t>American Chemical Society Conference (San Diego, CA)</a:t>
            </a:r>
          </a:p>
          <a:p>
            <a:pPr lvl="1"/>
            <a:r>
              <a:rPr lang="en-US" dirty="0" smtClean="0"/>
              <a:t>10,000+ chemists from around the world attended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152400"/>
            <a:ext cx="9601202" cy="6515101"/>
          </a:xfrm>
        </p:spPr>
      </p:pic>
    </p:spTree>
    <p:extLst>
      <p:ext uri="{BB962C8B-B14F-4D97-AF65-F5344CB8AC3E}">
        <p14:creationId xmlns:p14="http://schemas.microsoft.com/office/powerpoint/2010/main" val="7177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194071"/>
            <a:ext cx="9601202" cy="6572251"/>
          </a:xfrm>
        </p:spPr>
      </p:pic>
    </p:spTree>
    <p:extLst>
      <p:ext uri="{BB962C8B-B14F-4D97-AF65-F5344CB8AC3E}">
        <p14:creationId xmlns:p14="http://schemas.microsoft.com/office/powerpoint/2010/main" val="35556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2154" y="533400"/>
            <a:ext cx="3596607" cy="838200"/>
          </a:xfrm>
        </p:spPr>
        <p:txBody>
          <a:bodyPr/>
          <a:lstStyle/>
          <a:p>
            <a:r>
              <a:rPr lang="en-US" dirty="0" smtClean="0"/>
              <a:t>SWOSU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1676400"/>
            <a:ext cx="3581399" cy="4343400"/>
          </a:xfrm>
        </p:spPr>
        <p:txBody>
          <a:bodyPr>
            <a:normAutofit/>
          </a:bodyPr>
          <a:lstStyle/>
          <a:p>
            <a:r>
              <a:rPr lang="en-US" sz="3200" dirty="0"/>
              <a:t>Regional University </a:t>
            </a:r>
          </a:p>
          <a:p>
            <a:r>
              <a:rPr lang="en-US" sz="3200" dirty="0" smtClean="0"/>
              <a:t>5,000</a:t>
            </a:r>
            <a:r>
              <a:rPr lang="en-US" sz="3200" baseline="-25000" dirty="0" smtClean="0"/>
              <a:t>+</a:t>
            </a:r>
            <a:r>
              <a:rPr lang="en-US" sz="3200" dirty="0" smtClean="0"/>
              <a:t> </a:t>
            </a:r>
            <a:r>
              <a:rPr lang="en-US" sz="3200" dirty="0"/>
              <a:t>students</a:t>
            </a:r>
          </a:p>
          <a:p>
            <a:r>
              <a:rPr lang="en-US" sz="3200" dirty="0"/>
              <a:t>Top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Pharmacy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Nursing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Education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Business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0999"/>
            <a:ext cx="9296399" cy="685801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Intern Project:</a:t>
            </a:r>
            <a:r>
              <a:rPr lang="en-US" b="1" dirty="0"/>
              <a:t> </a:t>
            </a:r>
            <a:r>
              <a:rPr lang="en-US" b="1" dirty="0" smtClean="0"/>
              <a:t>Synthetic Biology Project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0" y="1447800"/>
            <a:ext cx="9296401" cy="45720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Madison Duckwall</a:t>
            </a:r>
          </a:p>
          <a:p>
            <a:r>
              <a:rPr lang="en-US" dirty="0" smtClean="0"/>
              <a:t>Synthetic Biology</a:t>
            </a:r>
          </a:p>
          <a:p>
            <a:pPr lvl="1"/>
            <a:r>
              <a:rPr lang="en-US" dirty="0" smtClean="0"/>
              <a:t>Engineering principals are applied to biological systems to make new tools</a:t>
            </a:r>
          </a:p>
          <a:p>
            <a:r>
              <a:rPr lang="en-US" dirty="0" smtClean="0"/>
              <a:t>Working to make an arsenic biosensor and bacteria that will make aspirin</a:t>
            </a:r>
          </a:p>
          <a:p>
            <a:r>
              <a:rPr lang="en-US" dirty="0" smtClean="0"/>
              <a:t>Successful in making biosensor, but it is always turned “on” under all environmental conditions</a:t>
            </a:r>
          </a:p>
          <a:p>
            <a:r>
              <a:rPr lang="en-US" dirty="0" smtClean="0"/>
              <a:t>Working to make sure it is only turned “on” in the presence of arsenic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Challenges, Setbacks, and What Comes Next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</a:t>
            </a:r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geographic area (18,000 square miles) require extensive team building and asset </a:t>
            </a:r>
            <a:r>
              <a:rPr lang="en-US" dirty="0" smtClean="0"/>
              <a:t>mapping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What’s </a:t>
            </a:r>
            <a:r>
              <a:rPr lang="en-US" dirty="0" smtClean="0"/>
              <a:t>Next?</a:t>
            </a:r>
          </a:p>
          <a:p>
            <a:pPr lvl="1"/>
            <a:r>
              <a:rPr lang="en-US" dirty="0" smtClean="0"/>
              <a:t>SOIC </a:t>
            </a:r>
            <a:r>
              <a:rPr lang="en-US" dirty="0"/>
              <a:t>– self sustaining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GIS Mapping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Setbacks and Lessons </a:t>
            </a:r>
            <a:r>
              <a:rPr lang="en-US" dirty="0" smtClean="0"/>
              <a:t>Learned</a:t>
            </a:r>
          </a:p>
          <a:p>
            <a:pPr lvl="1"/>
            <a:r>
              <a:rPr lang="en-US" dirty="0" smtClean="0"/>
              <a:t>Set </a:t>
            </a:r>
            <a:r>
              <a:rPr lang="en-US" dirty="0"/>
              <a:t>too many goals </a:t>
            </a:r>
            <a:r>
              <a:rPr lang="en-US" dirty="0" smtClean="0"/>
              <a:t>initially</a:t>
            </a:r>
          </a:p>
          <a:p>
            <a:pPr lvl="1"/>
            <a:r>
              <a:rPr lang="en-US" dirty="0" smtClean="0"/>
              <a:t>Accountability </a:t>
            </a:r>
            <a:r>
              <a:rPr lang="en-US" dirty="0"/>
              <a:t>for team members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609600"/>
            <a:ext cx="8692399" cy="27432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Email: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hlinkClick r:id="rId2"/>
              </a:rPr>
              <a:t>doug.misak@swosu.edu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4343400"/>
            <a:ext cx="8687333" cy="167640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Southwestern Oklahoma state university</a:t>
            </a:r>
          </a:p>
          <a:p>
            <a:pPr algn="ctr"/>
            <a:r>
              <a:rPr lang="en-US" dirty="0" smtClean="0"/>
              <a:t>100 </a:t>
            </a:r>
            <a:r>
              <a:rPr lang="en-US" dirty="0"/>
              <a:t>Campus Drive</a:t>
            </a:r>
          </a:p>
          <a:p>
            <a:pPr algn="ctr"/>
            <a:r>
              <a:rPr lang="en-US" dirty="0"/>
              <a:t>Weatherford, OK  73096</a:t>
            </a:r>
          </a:p>
          <a:p>
            <a:pPr algn="ctr"/>
            <a:r>
              <a:rPr lang="en-US" dirty="0"/>
              <a:t>580.774.7095</a:t>
            </a:r>
          </a:p>
          <a:p>
            <a:pPr algn="ctr"/>
            <a:r>
              <a:rPr lang="en-US" dirty="0" smtClean="0"/>
              <a:t>www.swosubec.com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85800"/>
          </a:xfrm>
        </p:spPr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synchronist</a:t>
            </a:r>
            <a:r>
              <a:rPr lang="en-US" dirty="0"/>
              <a:t> Identified </a:t>
            </a:r>
            <a:r>
              <a:rPr lang="en-US" dirty="0" smtClean="0"/>
              <a:t>Needs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3" y="1447801"/>
            <a:ext cx="9134391" cy="4572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Skilled Workforce</a:t>
            </a:r>
          </a:p>
          <a:p>
            <a:pPr lvl="1"/>
            <a:r>
              <a:rPr lang="en-US" dirty="0" smtClean="0"/>
              <a:t>Wireless Connectivity</a:t>
            </a:r>
          </a:p>
          <a:p>
            <a:pPr lvl="1"/>
            <a:r>
              <a:rPr lang="en-US" dirty="0" smtClean="0"/>
              <a:t>Medical Care</a:t>
            </a:r>
          </a:p>
          <a:p>
            <a:pPr lvl="1"/>
            <a:r>
              <a:rPr lang="en-US" dirty="0" smtClean="0"/>
              <a:t>Water Resources</a:t>
            </a:r>
          </a:p>
          <a:p>
            <a:pPr lvl="1"/>
            <a:r>
              <a:rPr lang="en-US" dirty="0" smtClean="0"/>
              <a:t>Child Care</a:t>
            </a:r>
          </a:p>
          <a:p>
            <a:pPr lvl="1"/>
            <a:r>
              <a:rPr lang="en-US" dirty="0" smtClean="0"/>
              <a:t>Roads, Highways, and Transportation</a:t>
            </a:r>
          </a:p>
          <a:p>
            <a:pPr lvl="1"/>
            <a:r>
              <a:rPr lang="en-US" dirty="0" smtClean="0"/>
              <a:t>Electrical Services</a:t>
            </a:r>
          </a:p>
          <a:p>
            <a:pPr lvl="1"/>
            <a:r>
              <a:rPr lang="en-US" dirty="0" smtClean="0"/>
              <a:t>Workers Compensation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Southwest Oklahoma Impact Coalition (SOIC)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 Universities and Colleges</a:t>
            </a:r>
          </a:p>
          <a:p>
            <a:pPr lvl="1"/>
            <a:r>
              <a:rPr lang="en-US" dirty="0" smtClean="0"/>
              <a:t>Cameron University</a:t>
            </a:r>
          </a:p>
          <a:p>
            <a:pPr lvl="1"/>
            <a:r>
              <a:rPr lang="en-US" dirty="0" smtClean="0"/>
              <a:t>Redlands Community College</a:t>
            </a:r>
          </a:p>
          <a:p>
            <a:pPr lvl="1"/>
            <a:r>
              <a:rPr lang="en-US" dirty="0" smtClean="0"/>
              <a:t>SWOSU</a:t>
            </a:r>
          </a:p>
          <a:p>
            <a:pPr lvl="1"/>
            <a:r>
              <a:rPr lang="en-US" dirty="0" smtClean="0"/>
              <a:t>University of Science and Arts of OK</a:t>
            </a:r>
          </a:p>
          <a:p>
            <a:pPr lvl="1"/>
            <a:r>
              <a:rPr lang="en-US" dirty="0" smtClean="0"/>
              <a:t>Western OK State College</a:t>
            </a:r>
          </a:p>
          <a:p>
            <a:r>
              <a:rPr lang="en-US" dirty="0" smtClean="0"/>
              <a:t>2 Workforce Investment Boards</a:t>
            </a:r>
            <a:endParaRPr lang="en-US" dirty="0"/>
          </a:p>
          <a:p>
            <a:pPr lvl="1"/>
            <a:r>
              <a:rPr lang="en-US" dirty="0" smtClean="0"/>
              <a:t>Association of South Central OK Governments</a:t>
            </a:r>
          </a:p>
          <a:p>
            <a:pPr lvl="1"/>
            <a:r>
              <a:rPr lang="en-US" dirty="0" smtClean="0"/>
              <a:t>South Western OK 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2154" y="533400"/>
            <a:ext cx="3596607" cy="838200"/>
          </a:xfrm>
        </p:spPr>
        <p:txBody>
          <a:bodyPr/>
          <a:lstStyle/>
          <a:p>
            <a:r>
              <a:rPr lang="en-US" dirty="0" smtClean="0"/>
              <a:t>SOIC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813" y="1676400"/>
            <a:ext cx="4114800" cy="434340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20 County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26% of Oklahoma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17,919 sq. miles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588,191 population (2015)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Hosts two major military installations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State-designated spaceport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7</a:t>
            </a:r>
            <a:r>
              <a:rPr lang="en-US" sz="3200" dirty="0" smtClean="0"/>
              <a:t> Native American Indian Tribal Government Centers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3" b="17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4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098" y="228600"/>
            <a:ext cx="852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1:  Re-establish and expand aerospace industry.</a:t>
            </a:r>
          </a:p>
        </p:txBody>
      </p:sp>
      <p:pic>
        <p:nvPicPr>
          <p:cNvPr id="3" name="Picture 6" descr="E:\SET Pictures\3-13\077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99" y="1325338"/>
            <a:ext cx="3976913" cy="29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RONES AGRICTUL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98" y="4308023"/>
            <a:ext cx="54292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2013" y="1488469"/>
            <a:ext cx="41855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Unmanned Aerial Systems</a:t>
            </a:r>
          </a:p>
          <a:p>
            <a:endParaRPr lang="en-US" sz="2000" dirty="0"/>
          </a:p>
          <a:p>
            <a:r>
              <a:rPr lang="en-US" sz="2800" dirty="0"/>
              <a:t>The Oklahoma Spaceport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4576" y="3443367"/>
            <a:ext cx="3578979" cy="26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098" y="228600"/>
            <a:ext cx="852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1:  Re-establish and expand aerospace industry.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1012" y="16764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Association of Unmanned Vehicle Systems International recently released a report that found precision agriculture and conservation could account for 90 percent of civilian drone use by 2020.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8142" y="3732627"/>
            <a:ext cx="53430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Rural Electric Cooperative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$50,000 savings/year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Storm damage assessment</a:t>
            </a:r>
          </a:p>
          <a:p>
            <a:r>
              <a:rPr lang="en-US" sz="2800" dirty="0"/>
              <a:t>Railroads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Just beginning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Track lines and bridges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2" y="3808986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:\DCIM\100D3000\DSC_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3200400"/>
            <a:ext cx="500797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3" y="948898"/>
            <a:ext cx="4281091" cy="321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7212" y="228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2: Create diversified agriculture and value-added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1013" y="1600201"/>
            <a:ext cx="3962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$7M increase in canola production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4739" y="3762375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212" y="228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Goal 2: Create diversified agriculture and value-added products</a:t>
            </a:r>
          </a:p>
        </p:txBody>
      </p:sp>
      <p:pic>
        <p:nvPicPr>
          <p:cNvPr id="4" name="Picture 2" descr="The workshops were all full to capacity with over 100 beef, sheep 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143001"/>
            <a:ext cx="3429000" cy="22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y Pasture Livestock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4038600"/>
            <a:ext cx="3200400" cy="24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07" y="3581401"/>
            <a:ext cx="3962400" cy="2971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73" y="1267524"/>
            <a:ext cx="4132508" cy="261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E41224-0370-4595-877C-23316CD80004}">
  <ds:schemaRefs>
    <ds:schemaRef ds:uri="4873beb7-5857-4685-be1f-d57550cc96cc"/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2940</TotalTime>
  <Words>625</Words>
  <Application>Microsoft Office PowerPoint</Application>
  <PresentationFormat>Custom</PresentationFormat>
  <Paragraphs>123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Corbel</vt:lpstr>
      <vt:lpstr>Digital Blue Tunnel 16x9</vt:lpstr>
      <vt:lpstr>Southwestern Oklahoma State University (SWOSU) Business Enterprise Center</vt:lpstr>
      <vt:lpstr>SWOSU</vt:lpstr>
      <vt:lpstr>E-synchronist Identified Needs</vt:lpstr>
      <vt:lpstr>Southwest Oklahoma Impact Coalition (SOIC)</vt:lpstr>
      <vt:lpstr>SOIC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Intern Program</vt:lpstr>
      <vt:lpstr>Intern Project: Construction of modular artificial nucleases  with macrocycle metal ligands and variable DNA binding domains (Molecular Scissor Project) </vt:lpstr>
      <vt:lpstr>Intern Project: Construction of modular artificial nucleases  with macrocycle metal ligands and variable DNA binding domains (Molecular Scissor Project) </vt:lpstr>
      <vt:lpstr>Intern Project: Construction of modular artificial nucleases  with macrocycle metal ligands and variable DNA binding domains (Molecular Scissor Project) </vt:lpstr>
      <vt:lpstr>PowerPoint Presentation</vt:lpstr>
      <vt:lpstr>PowerPoint Presentation</vt:lpstr>
      <vt:lpstr>Intern Project: Synthetic Biology Project</vt:lpstr>
      <vt:lpstr>Challenges, Setbacks, and What Comes Next</vt:lpstr>
      <vt:lpstr>Questions? Email:  doug.misak@swosu.edu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Moore, Leia</dc:creator>
  <cp:lastModifiedBy>Moore, Leia</cp:lastModifiedBy>
  <cp:revision>84</cp:revision>
  <cp:lastPrinted>2017-02-27T20:38:05Z</cp:lastPrinted>
  <dcterms:created xsi:type="dcterms:W3CDTF">2016-10-07T20:50:56Z</dcterms:created>
  <dcterms:modified xsi:type="dcterms:W3CDTF">2017-02-27T21:15:47Z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