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06" r:id="rId2"/>
    <p:sldId id="270" r:id="rId3"/>
    <p:sldId id="396" r:id="rId4"/>
    <p:sldId id="377" r:id="rId5"/>
    <p:sldId id="374" r:id="rId6"/>
    <p:sldId id="272" r:id="rId7"/>
    <p:sldId id="371" r:id="rId8"/>
    <p:sldId id="278" r:id="rId9"/>
    <p:sldId id="372" r:id="rId10"/>
    <p:sldId id="356" r:id="rId11"/>
    <p:sldId id="392" r:id="rId12"/>
    <p:sldId id="359" r:id="rId13"/>
    <p:sldId id="347" r:id="rId14"/>
    <p:sldId id="361" r:id="rId15"/>
    <p:sldId id="360" r:id="rId16"/>
    <p:sldId id="366" r:id="rId17"/>
    <p:sldId id="379" r:id="rId18"/>
    <p:sldId id="362" r:id="rId19"/>
    <p:sldId id="395" r:id="rId20"/>
    <p:sldId id="341" r:id="rId21"/>
    <p:sldId id="390" r:id="rId22"/>
    <p:sldId id="380" r:id="rId23"/>
    <p:sldId id="389" r:id="rId24"/>
    <p:sldId id="308" r:id="rId25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88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18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loan, Zedti" initials="SZ" lastIdx="3" clrIdx="0">
    <p:extLst/>
  </p:cmAuthor>
  <p:cmAuthor id="2" name="Hansen, Kathryn" initials="HK" lastIdx="11" clrIdx="1">
    <p:extLst/>
  </p:cmAuthor>
  <p:cmAuthor id="3" name="Kathryn Hansen" initials="KH" lastIdx="19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7F80"/>
    <a:srgbClr val="708090"/>
    <a:srgbClr val="773247"/>
    <a:srgbClr val="B27E77"/>
    <a:srgbClr val="94515C"/>
    <a:srgbClr val="45051B"/>
    <a:srgbClr val="3645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211" autoAdjust="0"/>
    <p:restoredTop sz="86377" autoAdjust="0"/>
  </p:normalViewPr>
  <p:slideViewPr>
    <p:cSldViewPr snapToGrid="0">
      <p:cViewPr varScale="1">
        <p:scale>
          <a:sx n="70" d="100"/>
          <a:sy n="70" d="100"/>
        </p:scale>
        <p:origin x="43" y="202"/>
      </p:cViewPr>
      <p:guideLst>
        <p:guide orient="horz" pos="2688"/>
        <p:guide pos="3840"/>
      </p:guideLst>
    </p:cSldViewPr>
  </p:slideViewPr>
  <p:outlineViewPr>
    <p:cViewPr>
      <p:scale>
        <a:sx n="33" d="100"/>
        <a:sy n="33" d="100"/>
      </p:scale>
      <p:origin x="0" y="-1153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672"/>
    </p:cViewPr>
  </p:sorterViewPr>
  <p:notesViewPr>
    <p:cSldViewPr snapToGrid="0">
      <p:cViewPr varScale="1">
        <p:scale>
          <a:sx n="51" d="100"/>
          <a:sy n="51" d="100"/>
        </p:scale>
        <p:origin x="-2460" y="-102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1699" cy="463408"/>
          </a:xfrm>
          <a:prstGeom prst="rect">
            <a:avLst/>
          </a:prstGeom>
        </p:spPr>
        <p:txBody>
          <a:bodyPr vert="horz" lIns="92488" tIns="46243" rIns="92488" bIns="4624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9" y="0"/>
            <a:ext cx="3011699" cy="463408"/>
          </a:xfrm>
          <a:prstGeom prst="rect">
            <a:avLst/>
          </a:prstGeom>
        </p:spPr>
        <p:txBody>
          <a:bodyPr vert="horz" lIns="92488" tIns="46243" rIns="92488" bIns="46243" rtlCol="0"/>
          <a:lstStyle>
            <a:lvl1pPr algn="r">
              <a:defRPr sz="1200"/>
            </a:lvl1pPr>
          </a:lstStyle>
          <a:p>
            <a:fld id="{F32FA0C0-7B45-4A78-A608-093A7D5E8459}" type="datetimeFigureOut">
              <a:rPr lang="en-US" smtClean="0"/>
              <a:t>3/3/2017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2670"/>
            <a:ext cx="3011699" cy="463407"/>
          </a:xfrm>
          <a:prstGeom prst="rect">
            <a:avLst/>
          </a:prstGeom>
        </p:spPr>
        <p:txBody>
          <a:bodyPr vert="horz" lIns="92488" tIns="46243" rIns="92488" bIns="4624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9" y="8772670"/>
            <a:ext cx="3011699" cy="463407"/>
          </a:xfrm>
          <a:prstGeom prst="rect">
            <a:avLst/>
          </a:prstGeom>
        </p:spPr>
        <p:txBody>
          <a:bodyPr vert="horz" lIns="92488" tIns="46243" rIns="92488" bIns="46243" rtlCol="0" anchor="b"/>
          <a:lstStyle>
            <a:lvl1pPr algn="r">
              <a:defRPr sz="1200"/>
            </a:lvl1pPr>
          </a:lstStyle>
          <a:p>
            <a:fld id="{CC1144D7-4E00-44A6-B9C6-6BC1D8447D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2447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1699" cy="463408"/>
          </a:xfrm>
          <a:prstGeom prst="rect">
            <a:avLst/>
          </a:prstGeom>
        </p:spPr>
        <p:txBody>
          <a:bodyPr vert="horz" lIns="92488" tIns="46243" rIns="92488" bIns="4624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9" y="0"/>
            <a:ext cx="3011699" cy="463408"/>
          </a:xfrm>
          <a:prstGeom prst="rect">
            <a:avLst/>
          </a:prstGeom>
        </p:spPr>
        <p:txBody>
          <a:bodyPr vert="horz" lIns="92488" tIns="46243" rIns="92488" bIns="46243" rtlCol="0"/>
          <a:lstStyle>
            <a:lvl1pPr algn="r">
              <a:defRPr sz="1200"/>
            </a:lvl1pPr>
          </a:lstStyle>
          <a:p>
            <a:fld id="{5D7FCF63-1CE8-4077-A5D5-B792CD9E153D}" type="datetimeFigureOut">
              <a:rPr lang="en-US" smtClean="0"/>
              <a:t>3/3/2017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8" tIns="46243" rIns="92488" bIns="4624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2"/>
            <a:ext cx="5560060" cy="3636705"/>
          </a:xfrm>
          <a:prstGeom prst="rect">
            <a:avLst/>
          </a:prstGeom>
        </p:spPr>
        <p:txBody>
          <a:bodyPr vert="horz" lIns="92488" tIns="46243" rIns="92488" bIns="4624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2670"/>
            <a:ext cx="3011699" cy="463407"/>
          </a:xfrm>
          <a:prstGeom prst="rect">
            <a:avLst/>
          </a:prstGeom>
        </p:spPr>
        <p:txBody>
          <a:bodyPr vert="horz" lIns="92488" tIns="46243" rIns="92488" bIns="4624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9" y="8772670"/>
            <a:ext cx="3011699" cy="463407"/>
          </a:xfrm>
          <a:prstGeom prst="rect">
            <a:avLst/>
          </a:prstGeom>
        </p:spPr>
        <p:txBody>
          <a:bodyPr vert="horz" lIns="92488" tIns="46243" rIns="92488" bIns="46243" rtlCol="0" anchor="b"/>
          <a:lstStyle>
            <a:lvl1pPr algn="r">
              <a:defRPr sz="1200"/>
            </a:lvl1pPr>
          </a:lstStyle>
          <a:p>
            <a:fld id="{25ADB2CB-06AB-49DA-8A7C-06FEF1B498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499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DB2CB-06AB-49DA-8A7C-06FEF1B4989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049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DB2CB-06AB-49DA-8A7C-06FEF1B4989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2399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DB2CB-06AB-49DA-8A7C-06FEF1B4989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239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484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DB2CB-06AB-49DA-8A7C-06FEF1B4989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756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DB2CB-06AB-49DA-8A7C-06FEF1B4989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632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DB2CB-06AB-49DA-8A7C-06FEF1B4989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3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DB2CB-06AB-49DA-8A7C-06FEF1B4989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6292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DB2CB-06AB-49DA-8A7C-06FEF1B4989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1043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DB2CB-06AB-49DA-8A7C-06FEF1B4989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4489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DB2CB-06AB-49DA-8A7C-06FEF1B4989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2494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DB2CB-06AB-49DA-8A7C-06FEF1B4989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022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DB2CB-06AB-49DA-8A7C-06FEF1B4989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8510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DB2CB-06AB-49DA-8A7C-06FEF1B4989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3456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DB2CB-06AB-49DA-8A7C-06FEF1B4989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3061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DB2CB-06AB-49DA-8A7C-06FEF1B4989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0743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484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DB2CB-06AB-49DA-8A7C-06FEF1B4989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9837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DB2CB-06AB-49DA-8A7C-06FEF1B4989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324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DB2CB-06AB-49DA-8A7C-06FEF1B4989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43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DB2CB-06AB-49DA-8A7C-06FEF1B4989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567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DB2CB-06AB-49DA-8A7C-06FEF1B4989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051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78" indent="-16827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DB2CB-06AB-49DA-8A7C-06FEF1B4989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94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DB2CB-06AB-49DA-8A7C-06FEF1B4989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128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DB2CB-06AB-49DA-8A7C-06FEF1B4989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611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DB2CB-06AB-49DA-8A7C-06FEF1B4989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391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57CC6-C162-468A-866D-E420D714000C}" type="datetimeFigureOut">
              <a:rPr lang="en-US" smtClean="0"/>
              <a:t>3/3/2017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F8C8-FAC4-4E14-A525-597411DCEF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760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57CC6-C162-468A-866D-E420D714000C}" type="datetimeFigureOut">
              <a:rPr lang="en-US" smtClean="0"/>
              <a:t>3/3/2017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F8C8-FAC4-4E14-A525-597411DCEF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668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57CC6-C162-468A-866D-E420D714000C}" type="datetimeFigureOut">
              <a:rPr lang="en-US" smtClean="0"/>
              <a:t>3/3/2017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F8C8-FAC4-4E14-A525-597411DCEF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242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57CC6-C162-468A-866D-E420D714000C}" type="datetimeFigureOut">
              <a:rPr lang="en-US" smtClean="0"/>
              <a:t>3/3/2017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F8C8-FAC4-4E14-A525-597411DCEF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496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57CC6-C162-468A-866D-E420D714000C}" type="datetimeFigureOut">
              <a:rPr lang="en-US" smtClean="0"/>
              <a:t>3/3/2017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F8C8-FAC4-4E14-A525-597411DCEF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547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57CC6-C162-468A-866D-E420D714000C}" type="datetimeFigureOut">
              <a:rPr lang="en-US" smtClean="0"/>
              <a:t>3/3/2017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F8C8-FAC4-4E14-A525-597411DCEF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526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57CC6-C162-468A-866D-E420D714000C}" type="datetimeFigureOut">
              <a:rPr lang="en-US" smtClean="0"/>
              <a:t>3/3/2017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F8C8-FAC4-4E14-A525-597411DCEF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660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57CC6-C162-468A-866D-E420D714000C}" type="datetimeFigureOut">
              <a:rPr lang="en-US" smtClean="0"/>
              <a:t>3/3/2017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F8C8-FAC4-4E14-A525-597411DCEF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201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7698" y="874078"/>
            <a:ext cx="9713344" cy="816694"/>
          </a:xfrm>
        </p:spPr>
        <p:txBody>
          <a:bodyPr/>
          <a:lstStyle>
            <a:lvl1pPr marL="233363" indent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698" y="2362199"/>
            <a:ext cx="9713344" cy="3728059"/>
          </a:xfrm>
        </p:spPr>
        <p:txBody>
          <a:bodyPr/>
          <a:lstStyle>
            <a:lvl1pPr marL="457200" indent="-228600">
              <a:defRPr/>
            </a:lvl1pPr>
            <a:lvl3pPr marL="914400" indent="-228600">
              <a:defRPr/>
            </a:lvl3pPr>
            <a:lvl4pPr marL="1371600" indent="-228600">
              <a:defRPr/>
            </a:lvl4pPr>
            <a:lvl5pPr marL="1604963" indent="-233363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57CC6-C162-468A-866D-E420D714000C}" type="datetimeFigureOut">
              <a:rPr lang="en-US" smtClean="0"/>
              <a:t>3/3/2017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F8C8-FAC4-4E14-A525-597411DCEFB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1207698" y="1699257"/>
            <a:ext cx="9712325" cy="431800"/>
          </a:xfrm>
        </p:spPr>
        <p:txBody>
          <a:bodyPr>
            <a:normAutofit/>
          </a:bodyPr>
          <a:lstStyle>
            <a:lvl1pPr marL="233363" indent="0">
              <a:buNone/>
              <a:defRPr sz="2400"/>
            </a:lvl1pPr>
          </a:lstStyle>
          <a:p>
            <a:pPr lvl="0"/>
            <a:r>
              <a:rPr lang="en-US" dirty="0"/>
              <a:t>Sub-Title</a:t>
            </a:r>
          </a:p>
        </p:txBody>
      </p:sp>
    </p:spTree>
    <p:extLst>
      <p:ext uri="{BB962C8B-B14F-4D97-AF65-F5344CB8AC3E}">
        <p14:creationId xmlns:p14="http://schemas.microsoft.com/office/powerpoint/2010/main" val="3670592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7698" y="874078"/>
            <a:ext cx="9713344" cy="81669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4528" y="2285170"/>
            <a:ext cx="6176514" cy="380508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57CC6-C162-468A-866D-E420D714000C}" type="datetimeFigureOut">
              <a:rPr lang="en-US" smtClean="0"/>
              <a:t>3/3/2017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F8C8-FAC4-4E14-A525-597411DCEFB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1207698" y="2286000"/>
            <a:ext cx="3329796" cy="381289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7710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7698" y="874078"/>
            <a:ext cx="9713344" cy="816694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698" y="2362200"/>
            <a:ext cx="9713344" cy="372805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57CC6-C162-468A-866D-E420D714000C}" type="datetimeFigureOut">
              <a:rPr lang="en-US" smtClean="0"/>
              <a:t>3/3/2017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F8C8-FAC4-4E14-A525-597411DCEF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71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57CC6-C162-468A-866D-E420D714000C}" type="datetimeFigureOut">
              <a:rPr lang="en-US" smtClean="0"/>
              <a:t>3/3/2017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F8C8-FAC4-4E14-A525-597411DCEFB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207698" y="2362200"/>
            <a:ext cx="9713344" cy="3728059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9342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966161"/>
            <a:ext cx="10515600" cy="1129162"/>
          </a:xfrm>
        </p:spPr>
        <p:txBody>
          <a:bodyPr anchor="t">
            <a:normAutofit/>
          </a:bodyPr>
          <a:lstStyle>
            <a:lvl1pPr>
              <a:defRPr sz="40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209532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venir Book"/>
                <a:cs typeface="Avenir Book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venir Book"/>
              </a:defRPr>
            </a:lvl1pPr>
          </a:lstStyle>
          <a:p>
            <a:fld id="{4C957CC6-C162-468A-866D-E420D714000C}" type="datetimeFigureOut">
              <a:rPr lang="en-US" smtClean="0"/>
              <a:pPr/>
              <a:t>3/3/2017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venir Book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venir Book"/>
              </a:defRPr>
            </a:lvl1pPr>
          </a:lstStyle>
          <a:p>
            <a:fld id="{380EF8C8-FAC4-4E14-A525-597411DCEF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269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62199"/>
            <a:ext cx="5181600" cy="38147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62199"/>
            <a:ext cx="5181600" cy="38147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57CC6-C162-468A-866D-E420D714000C}" type="datetimeFigureOut">
              <a:rPr lang="en-US" smtClean="0"/>
              <a:t>3/3/2017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F8C8-FAC4-4E14-A525-597411DCEF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133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57CC6-C162-468A-866D-E420D714000C}" type="datetimeFigureOut">
              <a:rPr lang="en-US" smtClean="0"/>
              <a:t>3/3/2017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F8C8-FAC4-4E14-A525-597411DCEF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613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6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57400"/>
            <a:ext cx="10515600" cy="4119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</a:defRPr>
            </a:lvl1pPr>
          </a:lstStyle>
          <a:p>
            <a:fld id="{4C957CC6-C162-468A-866D-E420D714000C}" type="datetimeFigureOut">
              <a:rPr lang="en-US" smtClean="0"/>
              <a:pPr/>
              <a:t>3/3/2017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</a:defRPr>
            </a:lvl1pPr>
          </a:lstStyle>
          <a:p>
            <a:fld id="{380EF8C8-FAC4-4E14-A525-597411DCEFB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NM_State_logo.png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148" y="6307667"/>
            <a:ext cx="350252" cy="39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5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marL="233363" indent="0"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>
              <a:lumMod val="65000"/>
              <a:lumOff val="35000"/>
            </a:schemeClr>
          </a:solidFill>
          <a:latin typeface="Avenir Book"/>
          <a:ea typeface="+mj-ea"/>
          <a:cs typeface="+mj-cs"/>
        </a:defRPr>
      </a:lvl1pPr>
    </p:titleStyle>
    <p:bodyStyle>
      <a:lvl1pPr marL="4572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bg2">
              <a:lumMod val="50000"/>
            </a:schemeClr>
          </a:solidFill>
          <a:latin typeface="Avenir Book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"/>
        <a:defRPr sz="2400" b="0" kern="1200">
          <a:solidFill>
            <a:schemeClr val="bg2">
              <a:lumMod val="50000"/>
            </a:schemeClr>
          </a:solidFill>
          <a:latin typeface="Avenir Book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"/>
        <a:defRPr sz="2000" b="0" kern="1200">
          <a:solidFill>
            <a:schemeClr val="bg2">
              <a:lumMod val="50000"/>
            </a:schemeClr>
          </a:solidFill>
          <a:latin typeface="Avenir Book"/>
          <a:ea typeface="+mn-ea"/>
          <a:cs typeface="+mn-cs"/>
        </a:defRPr>
      </a:lvl3pPr>
      <a:lvl4pPr marL="1371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Ø"/>
        <a:defRPr sz="1800" b="0" kern="1200">
          <a:solidFill>
            <a:schemeClr val="bg2">
              <a:lumMod val="50000"/>
            </a:schemeClr>
          </a:solidFill>
          <a:latin typeface="Avenir Book"/>
          <a:ea typeface="+mn-ea"/>
          <a:cs typeface="+mn-cs"/>
        </a:defRPr>
      </a:lvl4pPr>
      <a:lvl5pPr marL="1828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bg2">
              <a:lumMod val="50000"/>
            </a:schemeClr>
          </a:solidFill>
          <a:latin typeface="Avenir Book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hyperlink" Target="mailto:zrunyan@nmsu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8334" y="3792117"/>
            <a:ext cx="4857748" cy="2536717"/>
          </a:xfrm>
        </p:spPr>
        <p:txBody>
          <a:bodyPr>
            <a:normAutofit/>
          </a:bodyPr>
          <a:lstStyle/>
          <a:p>
            <a:pPr lvl="0" algn="ctr"/>
            <a:r>
              <a:rPr lang="en-US" sz="1400" dirty="0">
                <a:solidFill>
                  <a:schemeClr val="bg1"/>
                </a:solidFill>
              </a:rPr>
              <a:t>2017 Austin Region EDA University Center Conference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4945" y="2711477"/>
            <a:ext cx="4124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300" dirty="0">
                <a:solidFill>
                  <a:schemeClr val="bg1"/>
                </a:solidFill>
                <a:latin typeface="Avenir Heavy"/>
                <a:cs typeface="Avenir Heavy"/>
              </a:rPr>
              <a:t>     University Center for Regional Commercialization</a:t>
            </a:r>
          </a:p>
          <a:p>
            <a:pPr algn="ctr"/>
            <a:r>
              <a:rPr lang="en-US" spc="300" dirty="0">
                <a:solidFill>
                  <a:schemeClr val="bg1"/>
                </a:solidFill>
                <a:latin typeface="Avenir Heavy"/>
                <a:cs typeface="Avenir Heavy"/>
              </a:rPr>
              <a:t>March 8, 2017</a:t>
            </a:r>
          </a:p>
        </p:txBody>
      </p:sp>
    </p:spTree>
    <p:extLst>
      <p:ext uri="{BB962C8B-B14F-4D97-AF65-F5344CB8AC3E}">
        <p14:creationId xmlns:p14="http://schemas.microsoft.com/office/powerpoint/2010/main" val="299956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NM_State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148" y="6307667"/>
            <a:ext cx="350252" cy="394376"/>
          </a:xfrm>
          <a:prstGeom prst="rect">
            <a:avLst/>
          </a:prstGeom>
        </p:spPr>
      </p:pic>
      <p:pic>
        <p:nvPicPr>
          <p:cNvPr id="3" name="Picture 2" descr="NMSU_Whit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930" y="6319013"/>
            <a:ext cx="343121" cy="38658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NEEDS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07698" y="2067339"/>
            <a:ext cx="9744974" cy="4025348"/>
          </a:xfrm>
        </p:spPr>
        <p:txBody>
          <a:bodyPr>
            <a:normAutofit/>
          </a:bodyPr>
          <a:lstStyle/>
          <a:p>
            <a:r>
              <a:rPr lang="en-US" sz="2400" dirty="0"/>
              <a:t>Well-defined commercialization pathways</a:t>
            </a:r>
          </a:p>
          <a:p>
            <a:r>
              <a:rPr lang="en-US" sz="2400" dirty="0"/>
              <a:t>Startup capital</a:t>
            </a:r>
          </a:p>
          <a:p>
            <a:r>
              <a:rPr lang="en-US" sz="2400" dirty="0"/>
              <a:t>Startup founders</a:t>
            </a:r>
          </a:p>
          <a:p>
            <a:r>
              <a:rPr lang="en-US" sz="2400" dirty="0"/>
              <a:t>Best methodologies in entrepreneurial training</a:t>
            </a:r>
          </a:p>
          <a:p>
            <a:r>
              <a:rPr lang="en-US" sz="2400" dirty="0"/>
              <a:t>Networks of experts to support all phases of the commercialization </a:t>
            </a:r>
            <a:r>
              <a:rPr lang="en-US" sz="2400" dirty="0" smtClean="0"/>
              <a:t>process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13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1207698" y="5115119"/>
            <a:ext cx="9713344" cy="431800"/>
          </a:xfrm>
          <a:prstGeom prst="rect">
            <a:avLst/>
          </a:prstGeom>
        </p:spPr>
        <p:txBody>
          <a:bodyPr/>
          <a:lstStyle/>
          <a:p>
            <a:pPr marL="228600" indent="0" algn="ctr">
              <a:buNone/>
            </a:pP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Innovation &amp; commercialization ecosystem gaps</a:t>
            </a:r>
          </a:p>
        </p:txBody>
      </p:sp>
    </p:spTree>
    <p:extLst>
      <p:ext uri="{BB962C8B-B14F-4D97-AF65-F5344CB8AC3E}">
        <p14:creationId xmlns:p14="http://schemas.microsoft.com/office/powerpoint/2010/main" val="187456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NM_State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148" y="6307667"/>
            <a:ext cx="350252" cy="394376"/>
          </a:xfrm>
          <a:prstGeom prst="rect">
            <a:avLst/>
          </a:prstGeom>
        </p:spPr>
      </p:pic>
      <p:pic>
        <p:nvPicPr>
          <p:cNvPr id="3" name="Picture 2" descr="NMSU_Whit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930" y="6319013"/>
            <a:ext cx="343121" cy="38658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SOLUTIONS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39328" y="2094185"/>
            <a:ext cx="9713344" cy="3728059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1207698" y="2064368"/>
            <a:ext cx="9744973" cy="403825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4572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7E6E6">
                    <a:lumMod val="50000"/>
                  </a:srgbClr>
                </a:solidFill>
                <a:latin typeface="Avenir Book"/>
              </a:rPr>
              <a:t>Add critical program elements to enhance commercialization statewide 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"/>
            </a:pPr>
            <a:r>
              <a:rPr lang="en-US" sz="2000" dirty="0">
                <a:solidFill>
                  <a:srgbClr val="E7E6E6">
                    <a:lumMod val="50000"/>
                  </a:srgbClr>
                </a:solidFill>
                <a:latin typeface="Avenir Book"/>
              </a:rPr>
              <a:t>Deliver entrepreneurial training incorporating best practices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"/>
            </a:pPr>
            <a:r>
              <a:rPr lang="en-US" sz="2000" dirty="0">
                <a:solidFill>
                  <a:srgbClr val="E7E6E6">
                    <a:lumMod val="50000"/>
                  </a:srgbClr>
                </a:solidFill>
                <a:latin typeface="Avenir Book"/>
              </a:rPr>
              <a:t>Provide access to NMSU resources for commercialization</a:t>
            </a:r>
          </a:p>
          <a:p>
            <a:pPr marL="4572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7E6E6">
                    <a:lumMod val="50000"/>
                  </a:srgbClr>
                </a:solidFill>
                <a:latin typeface="Avenir Book"/>
              </a:rPr>
              <a:t>Expand existing commercialization </a:t>
            </a:r>
            <a:r>
              <a:rPr lang="en-US" sz="2400" dirty="0" smtClean="0">
                <a:solidFill>
                  <a:srgbClr val="E7E6E6">
                    <a:lumMod val="50000"/>
                  </a:srgbClr>
                </a:solidFill>
                <a:latin typeface="Avenir Book"/>
              </a:rPr>
              <a:t>programs to serve </a:t>
            </a:r>
            <a:r>
              <a:rPr lang="en-US" sz="2400" dirty="0">
                <a:solidFill>
                  <a:srgbClr val="E7E6E6">
                    <a:lumMod val="50000"/>
                  </a:srgbClr>
                </a:solidFill>
                <a:latin typeface="Avenir Book"/>
              </a:rPr>
              <a:t>new and larger groups of beneficiaries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"/>
            </a:pPr>
            <a:r>
              <a:rPr lang="en-US" sz="2000" dirty="0">
                <a:solidFill>
                  <a:srgbClr val="E7E6E6">
                    <a:lumMod val="50000"/>
                  </a:srgbClr>
                </a:solidFill>
                <a:latin typeface="Avenir Book"/>
              </a:rPr>
              <a:t>Enhance acceleration and incubation programs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"/>
            </a:pPr>
            <a:r>
              <a:rPr lang="en-US" sz="2000" dirty="0">
                <a:solidFill>
                  <a:srgbClr val="E7E6E6">
                    <a:lumMod val="50000"/>
                  </a:srgbClr>
                </a:solidFill>
                <a:latin typeface="Avenir Book"/>
              </a:rPr>
              <a:t>Conduct research for new ventures 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"/>
            </a:pPr>
            <a:r>
              <a:rPr lang="en-US" sz="2000" dirty="0" smtClean="0">
                <a:solidFill>
                  <a:srgbClr val="E7E6E6">
                    <a:lumMod val="50000"/>
                  </a:srgbClr>
                </a:solidFill>
                <a:latin typeface="Avenir Book"/>
              </a:rPr>
              <a:t>Deliver economic </a:t>
            </a:r>
            <a:r>
              <a:rPr lang="en-US" sz="2000" dirty="0">
                <a:solidFill>
                  <a:srgbClr val="E7E6E6">
                    <a:lumMod val="50000"/>
                  </a:srgbClr>
                </a:solidFill>
                <a:latin typeface="Avenir Book"/>
              </a:rPr>
              <a:t>studies and policy analyses 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"/>
            </a:pPr>
            <a:endParaRPr lang="en-US" sz="1600" dirty="0">
              <a:solidFill>
                <a:srgbClr val="E7E6E6">
                  <a:lumMod val="50000"/>
                </a:srgbClr>
              </a:solidFill>
              <a:latin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01501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15083"/>
            <a:ext cx="12188388" cy="68559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ENTREPRENEURIAL TRAINING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07698" y="2071577"/>
            <a:ext cx="9713344" cy="2950589"/>
          </a:xfrm>
        </p:spPr>
        <p:txBody>
          <a:bodyPr>
            <a:noAutofit/>
          </a:bodyPr>
          <a:lstStyle/>
          <a:p>
            <a:pPr lvl="0"/>
            <a:r>
              <a:rPr lang="en-US" sz="2400" dirty="0"/>
              <a:t>Trained UC staff on Design Thinking and Lean Startup </a:t>
            </a:r>
          </a:p>
          <a:p>
            <a:r>
              <a:rPr lang="en-US" sz="2400" dirty="0"/>
              <a:t>Offered training university-wide and statewide</a:t>
            </a:r>
          </a:p>
          <a:p>
            <a:pPr lvl="0"/>
            <a:r>
              <a:rPr lang="en-US" sz="2400" dirty="0"/>
              <a:t>Incorporated Design Thinking and Lean Startup into all programs </a:t>
            </a:r>
          </a:p>
          <a:p>
            <a:pPr marL="228600" lvl="0" indent="0">
              <a:lnSpc>
                <a:spcPct val="110000"/>
              </a:lnSpc>
              <a:buNone/>
            </a:pPr>
            <a:endParaRPr lang="en-US" sz="2400" dirty="0" smtClean="0"/>
          </a:p>
          <a:p>
            <a:pPr marL="22860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/>
              <a:t>Success</a:t>
            </a:r>
            <a:r>
              <a:rPr lang="en-US" sz="2400" dirty="0"/>
              <a:t>: Stimulated entrepreneurial thinking in underserved populations; </a:t>
            </a:r>
            <a:r>
              <a:rPr lang="en-US" sz="2400" dirty="0" smtClean="0"/>
              <a:t>supported </a:t>
            </a:r>
            <a:r>
              <a:rPr lang="en-US" sz="2400" dirty="0"/>
              <a:t>a more inclusive environment; </a:t>
            </a:r>
            <a:r>
              <a:rPr lang="en-US" sz="2400" dirty="0" smtClean="0"/>
              <a:t>incorporated </a:t>
            </a:r>
            <a:r>
              <a:rPr lang="en-US" sz="2400" dirty="0"/>
              <a:t>latest training methodologies</a:t>
            </a:r>
          </a:p>
          <a:p>
            <a:pPr marL="228600" lvl="0" indent="0">
              <a:lnSpc>
                <a:spcPct val="100000"/>
              </a:lnSpc>
              <a:buNone/>
            </a:pPr>
            <a:r>
              <a:rPr lang="en-US" sz="2400" dirty="0"/>
              <a:t>Work Remaining: Host workshops and </a:t>
            </a:r>
            <a:r>
              <a:rPr lang="en-US" sz="2400" dirty="0" smtClean="0"/>
              <a:t>events</a:t>
            </a:r>
            <a:endParaRPr lang="en-US" sz="2400" dirty="0"/>
          </a:p>
        </p:txBody>
      </p:sp>
      <p:pic>
        <p:nvPicPr>
          <p:cNvPr id="6" name="Picture 5" descr="NMSU_Whit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930" y="6319013"/>
            <a:ext cx="343121" cy="38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43712" y="513080"/>
            <a:ext cx="2742005" cy="49358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WE_mean_busines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513" y="515970"/>
            <a:ext cx="5190972" cy="49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9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" y="2032"/>
            <a:ext cx="12188388" cy="68559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100" dirty="0"/>
              <a:t>NMSU ASSETS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07697" y="2057400"/>
            <a:ext cx="9651255" cy="3564370"/>
          </a:xfrm>
        </p:spPr>
        <p:txBody>
          <a:bodyPr>
            <a:noAutofit/>
          </a:bodyPr>
          <a:lstStyle/>
          <a:p>
            <a:r>
              <a:rPr lang="en-US" sz="2400" dirty="0"/>
              <a:t>Launched a single NMSU website entry point for </a:t>
            </a:r>
            <a:r>
              <a:rPr lang="en-US" sz="2400" dirty="0" smtClean="0"/>
              <a:t>faculty expertise</a:t>
            </a:r>
            <a:endParaRPr lang="en-US" sz="2400" dirty="0"/>
          </a:p>
          <a:p>
            <a:pPr lvl="0"/>
            <a:r>
              <a:rPr lang="en-US" sz="2400" dirty="0" smtClean="0"/>
              <a:t>Developed business-friendly contract templates</a:t>
            </a:r>
          </a:p>
          <a:p>
            <a:pPr lvl="0"/>
            <a:r>
              <a:rPr lang="en-US" sz="2400" dirty="0" smtClean="0"/>
              <a:t>Promoted innovation resources</a:t>
            </a:r>
            <a:endParaRPr lang="en-US" sz="2400" dirty="0"/>
          </a:p>
          <a:p>
            <a:r>
              <a:rPr lang="en-US" sz="2400" dirty="0"/>
              <a:t>Grew number of faculty serving as enterprise advisors to startups</a:t>
            </a:r>
          </a:p>
          <a:p>
            <a:pPr lvl="0"/>
            <a:r>
              <a:rPr lang="en-US" sz="2400" dirty="0" smtClean="0"/>
              <a:t>Developed </a:t>
            </a:r>
            <a:r>
              <a:rPr lang="en-US" sz="2400" dirty="0" err="1" smtClean="0"/>
              <a:t>TechMatch</a:t>
            </a:r>
            <a:r>
              <a:rPr lang="en-US" sz="2400" dirty="0" smtClean="0"/>
              <a:t> program to promote </a:t>
            </a:r>
            <a:r>
              <a:rPr lang="en-US" sz="2400" dirty="0"/>
              <a:t>NMSU </a:t>
            </a:r>
            <a:r>
              <a:rPr lang="en-US" sz="2400" dirty="0" smtClean="0"/>
              <a:t>technologies</a:t>
            </a:r>
            <a:endParaRPr lang="en-US" sz="2400" dirty="0"/>
          </a:p>
          <a:p>
            <a:pPr marL="228600" lvl="0" indent="0">
              <a:spcBef>
                <a:spcPts val="1500"/>
              </a:spcBef>
              <a:buNone/>
            </a:pPr>
            <a:endParaRPr lang="en-US" sz="2400" dirty="0"/>
          </a:p>
          <a:p>
            <a:pPr marL="228600" lvl="0" indent="0">
              <a:spcBef>
                <a:spcPts val="1500"/>
              </a:spcBef>
              <a:buNone/>
            </a:pPr>
            <a:r>
              <a:rPr lang="en-US" sz="2400" dirty="0" smtClean="0"/>
              <a:t>Success</a:t>
            </a:r>
            <a:r>
              <a:rPr lang="en-US" sz="2400" dirty="0"/>
              <a:t>: Improved access to commercialization </a:t>
            </a:r>
            <a:r>
              <a:rPr lang="en-US" sz="2400" dirty="0" smtClean="0"/>
              <a:t>resources</a:t>
            </a:r>
            <a:endParaRPr lang="en-US" sz="2400" dirty="0"/>
          </a:p>
          <a:p>
            <a:pPr marL="228600" lvl="0" indent="0">
              <a:buNone/>
            </a:pPr>
            <a:r>
              <a:rPr lang="en-US" sz="2400" dirty="0"/>
              <a:t>Work Remaining: </a:t>
            </a:r>
            <a:r>
              <a:rPr lang="en-US" sz="2400" dirty="0" smtClean="0"/>
              <a:t>Streamline access to labs/facilities; strengthen collaboration with CES and research units</a:t>
            </a:r>
            <a:endParaRPr lang="en-US" sz="2400" dirty="0"/>
          </a:p>
        </p:txBody>
      </p:sp>
      <p:pic>
        <p:nvPicPr>
          <p:cNvPr id="6" name="Picture 5" descr="NMSU_Whit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930" y="6319013"/>
            <a:ext cx="343121" cy="38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9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1015"/>
            <a:ext cx="12188388" cy="68559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ACCELERATION </a:t>
            </a:r>
            <a:r>
              <a:rPr lang="en-US" dirty="0"/>
              <a:t>PROGRAMS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07699" y="2046890"/>
            <a:ext cx="9713344" cy="4035858"/>
          </a:xfrm>
        </p:spPr>
        <p:txBody>
          <a:bodyPr>
            <a:noAutofit/>
          </a:bodyPr>
          <a:lstStyle/>
          <a:p>
            <a:pPr lvl="0"/>
            <a:r>
              <a:rPr lang="en-US" sz="2400" dirty="0" smtClean="0"/>
              <a:t>Opened Launch to </a:t>
            </a:r>
            <a:r>
              <a:rPr lang="en-US" sz="2400" dirty="0"/>
              <a:t>NMSU’s community </a:t>
            </a:r>
            <a:r>
              <a:rPr lang="en-US" sz="2400" dirty="0" smtClean="0"/>
              <a:t>colleges </a:t>
            </a:r>
            <a:r>
              <a:rPr lang="en-US" sz="2400" dirty="0"/>
              <a:t>and </a:t>
            </a:r>
            <a:r>
              <a:rPr lang="en-US" sz="2400" dirty="0" smtClean="0"/>
              <a:t>alumni</a:t>
            </a:r>
            <a:endParaRPr lang="en-US" sz="2400" dirty="0"/>
          </a:p>
          <a:p>
            <a:pPr lvl="0"/>
            <a:r>
              <a:rPr lang="en-US" sz="2400" dirty="0" smtClean="0"/>
              <a:t>Expanded ATI with </a:t>
            </a:r>
            <a:r>
              <a:rPr lang="en-US" sz="2400" dirty="0" err="1" smtClean="0"/>
              <a:t>StartupSprints</a:t>
            </a:r>
            <a:r>
              <a:rPr lang="en-US" sz="2400" dirty="0"/>
              <a:t>: </a:t>
            </a:r>
            <a:r>
              <a:rPr lang="en-US" sz="2400" dirty="0" err="1"/>
              <a:t>AgSprint</a:t>
            </a:r>
            <a:r>
              <a:rPr lang="en-US" sz="2400" dirty="0"/>
              <a:t>, </a:t>
            </a:r>
            <a:r>
              <a:rPr lang="en-US" sz="2400" dirty="0" err="1"/>
              <a:t>HealthSprint</a:t>
            </a:r>
            <a:r>
              <a:rPr lang="en-US" sz="2400" dirty="0"/>
              <a:t>, </a:t>
            </a:r>
            <a:r>
              <a:rPr lang="en-US" sz="2400" dirty="0" err="1"/>
              <a:t>TechSprint</a:t>
            </a:r>
            <a:r>
              <a:rPr lang="en-US" sz="2400" dirty="0"/>
              <a:t>, </a:t>
            </a:r>
            <a:r>
              <a:rPr lang="en-US" sz="2400" dirty="0" err="1"/>
              <a:t>ExportSprint</a:t>
            </a:r>
            <a:r>
              <a:rPr lang="en-US" sz="2400" dirty="0"/>
              <a:t> </a:t>
            </a:r>
            <a:endParaRPr lang="en-US" sz="2400" dirty="0" smtClean="0"/>
          </a:p>
          <a:p>
            <a:pPr lvl="0"/>
            <a:r>
              <a:rPr lang="en-US" sz="2400" dirty="0" smtClean="0"/>
              <a:t>Grew Studio G network and program offerings</a:t>
            </a:r>
          </a:p>
          <a:p>
            <a:pPr lvl="0"/>
            <a:r>
              <a:rPr lang="en-US" sz="2400" dirty="0" smtClean="0"/>
              <a:t>Added Kauffman Fellow to staff</a:t>
            </a:r>
          </a:p>
          <a:p>
            <a:pPr marL="228600" lvl="0" indent="0">
              <a:lnSpc>
                <a:spcPct val="100000"/>
              </a:lnSpc>
              <a:spcBef>
                <a:spcPts val="2500"/>
              </a:spcBef>
              <a:buNone/>
            </a:pPr>
            <a:r>
              <a:rPr lang="en-US" sz="2400" dirty="0" smtClean="0"/>
              <a:t>Success</a:t>
            </a:r>
            <a:r>
              <a:rPr lang="en-US" sz="2400" dirty="0"/>
              <a:t>: Expanded and strengthened </a:t>
            </a:r>
            <a:r>
              <a:rPr lang="en-US" sz="2400" dirty="0" smtClean="0"/>
              <a:t>commercialization </a:t>
            </a:r>
            <a:r>
              <a:rPr lang="en-US" sz="2400" dirty="0"/>
              <a:t>programs and investments; </a:t>
            </a:r>
            <a:r>
              <a:rPr lang="en-US" sz="2400" dirty="0" smtClean="0"/>
              <a:t>strengthened </a:t>
            </a:r>
            <a:r>
              <a:rPr lang="en-US" sz="2400" dirty="0"/>
              <a:t>tech clusters; </a:t>
            </a:r>
            <a:r>
              <a:rPr lang="en-US" sz="2400" dirty="0" smtClean="0"/>
              <a:t>created </a:t>
            </a:r>
            <a:r>
              <a:rPr lang="en-US" sz="2400" dirty="0"/>
              <a:t>businesses and </a:t>
            </a:r>
            <a:r>
              <a:rPr lang="en-US" sz="2400" dirty="0" smtClean="0"/>
              <a:t>jobs</a:t>
            </a:r>
          </a:p>
          <a:p>
            <a:pPr marL="228600" lvl="0" indent="0">
              <a:lnSpc>
                <a:spcPct val="100000"/>
              </a:lnSpc>
              <a:buNone/>
            </a:pPr>
            <a:r>
              <a:rPr lang="en-US" sz="2400" dirty="0" smtClean="0"/>
              <a:t>Work </a:t>
            </a:r>
            <a:r>
              <a:rPr lang="en-US" sz="2400" dirty="0"/>
              <a:t>Remaining: </a:t>
            </a:r>
            <a:r>
              <a:rPr lang="en-US" sz="2400" dirty="0" smtClean="0"/>
              <a:t>Implement </a:t>
            </a:r>
            <a:r>
              <a:rPr lang="en-US" sz="2400" dirty="0" err="1"/>
              <a:t>StartupSprints</a:t>
            </a:r>
            <a:endParaRPr lang="en-US" sz="2400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6" name="Picture 5" descr="NMSU_Whit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930" y="6319013"/>
            <a:ext cx="343121" cy="38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7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NMSU_Whit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930" y="6319013"/>
            <a:ext cx="343121" cy="3865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7945" y="1912949"/>
            <a:ext cx="5910798" cy="4249254"/>
          </a:xfrm>
          <a:prstGeom prst="rect">
            <a:avLst/>
          </a:prstGeom>
          <a:solidFill>
            <a:srgbClr val="610B2B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87945" y="1912949"/>
            <a:ext cx="5910798" cy="42492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Avenir Book"/>
              </a:rPr>
              <a:t>ECOSEAL</a:t>
            </a:r>
          </a:p>
          <a:p>
            <a:endParaRPr lang="en-US" sz="2400" dirty="0" smtClean="0">
              <a:solidFill>
                <a:schemeClr val="bg1"/>
              </a:solidFill>
              <a:latin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Book"/>
              </a:rPr>
              <a:t>Organic pesticide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Book"/>
              </a:rPr>
              <a:t>Licensed from NMSU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Book"/>
              </a:rPr>
              <a:t>Company founder is a recent NMSU graduate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Book"/>
              </a:rPr>
              <a:t>Validation testing in NM and 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Book"/>
              </a:rPr>
              <a:t>Initial funding from Launch ($15,000)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Book"/>
              </a:rPr>
              <a:t>Follow on funding from NSF and State </a:t>
            </a:r>
            <a:br>
              <a:rPr lang="en-US" sz="2400" dirty="0">
                <a:solidFill>
                  <a:schemeClr val="bg1"/>
                </a:solidFill>
                <a:latin typeface="Avenir Book"/>
              </a:rPr>
            </a:br>
            <a:r>
              <a:rPr lang="en-US" sz="2400" dirty="0">
                <a:solidFill>
                  <a:schemeClr val="bg1"/>
                </a:solidFill>
                <a:latin typeface="Avenir Book"/>
              </a:rPr>
              <a:t>of NM ($100,000)</a:t>
            </a:r>
          </a:p>
        </p:txBody>
      </p:sp>
    </p:spTree>
    <p:extLst>
      <p:ext uri="{BB962C8B-B14F-4D97-AF65-F5344CB8AC3E}">
        <p14:creationId xmlns:p14="http://schemas.microsoft.com/office/powerpoint/2010/main" val="247759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NMSU_Whit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930" y="6319013"/>
            <a:ext cx="343121" cy="3865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7945" y="1912949"/>
            <a:ext cx="5910798" cy="4249254"/>
          </a:xfrm>
          <a:prstGeom prst="rect">
            <a:avLst/>
          </a:prstGeom>
          <a:solidFill>
            <a:srgbClr val="610B2B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87945" y="1912949"/>
            <a:ext cx="5910798" cy="42492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Avenir Book"/>
              </a:rPr>
              <a:t>ENERGY RELATED DEVICES</a:t>
            </a:r>
          </a:p>
          <a:p>
            <a:endParaRPr lang="en-US" sz="2400" dirty="0">
              <a:solidFill>
                <a:schemeClr val="bg1"/>
              </a:solidFill>
              <a:latin typeface="Avenir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Book"/>
              </a:rPr>
              <a:t>Retrofitted an ethanol plant as a biorefinery, creating not just jobs, but an ecosystem within the community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Book"/>
              </a:rPr>
              <a:t>Company founder: NMSU graduate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Book"/>
              </a:rPr>
              <a:t>20 high-wage jobs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Book"/>
              </a:rPr>
              <a:t>Impact analysis secured LEDA funding ($75,000) and USDA loan ($900,000)</a:t>
            </a:r>
          </a:p>
        </p:txBody>
      </p:sp>
    </p:spTree>
    <p:extLst>
      <p:ext uri="{BB962C8B-B14F-4D97-AF65-F5344CB8AC3E}">
        <p14:creationId xmlns:p14="http://schemas.microsoft.com/office/powerpoint/2010/main" val="171084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1015"/>
            <a:ext cx="12188388" cy="68559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&amp; ANALYSES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07698" y="2047461"/>
            <a:ext cx="9635372" cy="3553701"/>
          </a:xfrm>
        </p:spPr>
        <p:txBody>
          <a:bodyPr>
            <a:noAutofit/>
          </a:bodyPr>
          <a:lstStyle/>
          <a:p>
            <a:pPr lvl="0"/>
            <a:r>
              <a:rPr lang="en-US" sz="2400" dirty="0"/>
              <a:t>Added new program offerings, including Business Modeling, Market Intelligence, and Financial Intelligence assistance</a:t>
            </a:r>
          </a:p>
          <a:p>
            <a:r>
              <a:rPr lang="en-US" sz="2400" dirty="0"/>
              <a:t>Conducted economic base studies for counties</a:t>
            </a:r>
          </a:p>
          <a:p>
            <a:r>
              <a:rPr lang="en-US" sz="2400" dirty="0"/>
              <a:t>Conducted economic impact and feasibility analyses for government and </a:t>
            </a:r>
            <a:r>
              <a:rPr lang="en-US" sz="2400" dirty="0" smtClean="0"/>
              <a:t>business</a:t>
            </a:r>
          </a:p>
          <a:p>
            <a:pPr marL="228600" indent="0">
              <a:buNone/>
            </a:pPr>
            <a:endParaRPr lang="en-US" sz="2400" dirty="0"/>
          </a:p>
          <a:p>
            <a:pPr marL="228600" indent="0">
              <a:spcBef>
                <a:spcPts val="3500"/>
              </a:spcBef>
              <a:buNone/>
            </a:pPr>
            <a:r>
              <a:rPr lang="en-US" sz="2400" dirty="0"/>
              <a:t>Success: Created jobs; </a:t>
            </a:r>
            <a:r>
              <a:rPr lang="en-US" sz="2400" dirty="0" smtClean="0"/>
              <a:t>supported </a:t>
            </a:r>
            <a:r>
              <a:rPr lang="en-US" sz="2400" dirty="0"/>
              <a:t>the development of regional entrepreneurship programs</a:t>
            </a:r>
          </a:p>
          <a:p>
            <a:pPr marL="228600" indent="0">
              <a:buNone/>
            </a:pPr>
            <a:r>
              <a:rPr lang="en-US" sz="2400" dirty="0"/>
              <a:t>Work Remaining: Conduct public/private research and </a:t>
            </a:r>
            <a:r>
              <a:rPr lang="en-US" sz="2400" dirty="0" smtClean="0"/>
              <a:t>analyses</a:t>
            </a:r>
            <a:endParaRPr lang="en-US" dirty="0"/>
          </a:p>
        </p:txBody>
      </p:sp>
      <p:pic>
        <p:nvPicPr>
          <p:cNvPr id="6" name="Picture 5" descr="NMSU_Whit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930" y="6319013"/>
            <a:ext cx="343121" cy="38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516" y="851262"/>
            <a:ext cx="9807930" cy="9126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Needs and Programs Solutions</a:t>
            </a:r>
            <a:br>
              <a:rPr lang="en-US" sz="40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</a:br>
            <a:r>
              <a:rPr lang="en-US" sz="40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SLIDE HERE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3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ide2_bracke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956" y="2148533"/>
            <a:ext cx="4102321" cy="910757"/>
          </a:xfrm>
          <a:prstGeom prst="rect">
            <a:avLst/>
          </a:prstGeom>
        </p:spPr>
      </p:pic>
      <p:pic>
        <p:nvPicPr>
          <p:cNvPr id="9" name="Picture 8" descr="slide2_bracke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065" y="2148533"/>
            <a:ext cx="4102321" cy="9107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7576" y="1132494"/>
            <a:ext cx="9713344" cy="816694"/>
          </a:xfrm>
        </p:spPr>
        <p:txBody>
          <a:bodyPr/>
          <a:lstStyle/>
          <a:p>
            <a:r>
              <a:rPr lang="en-US" dirty="0"/>
              <a:t>CONTENT OVERVIEW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7136296" y="2205682"/>
            <a:ext cx="4055089" cy="910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Avenir Book"/>
                <a:ea typeface="+mn-ea"/>
                <a:cs typeface="Avenir Book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60000"/>
              </a:lnSpc>
            </a:pPr>
            <a:r>
              <a:rPr lang="en-US" dirty="0"/>
              <a:t>Needs &amp; Program Solutions</a:t>
            </a:r>
          </a:p>
        </p:txBody>
      </p:sp>
      <p:pic>
        <p:nvPicPr>
          <p:cNvPr id="10" name="Picture 9" descr="slide2_bracke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956" y="3743088"/>
            <a:ext cx="4102321" cy="910757"/>
          </a:xfrm>
          <a:prstGeom prst="rect">
            <a:avLst/>
          </a:prstGeom>
        </p:spPr>
      </p:pic>
      <p:pic>
        <p:nvPicPr>
          <p:cNvPr id="11" name="Picture 10" descr="slide2_bracke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065" y="3743088"/>
            <a:ext cx="4102321" cy="910757"/>
          </a:xfrm>
          <a:prstGeom prst="rect">
            <a:avLst/>
          </a:prstGeom>
        </p:spPr>
      </p:pic>
      <p:sp>
        <p:nvSpPr>
          <p:cNvPr id="12" name="Text Placeholder 2"/>
          <p:cNvSpPr txBox="1">
            <a:spLocks/>
          </p:cNvSpPr>
          <p:nvPr/>
        </p:nvSpPr>
        <p:spPr>
          <a:xfrm>
            <a:off x="1779209" y="3743088"/>
            <a:ext cx="4016685" cy="910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Avenir Book"/>
                <a:ea typeface="+mn-ea"/>
                <a:cs typeface="Avenir Book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70000"/>
              </a:lnSpc>
            </a:pPr>
            <a:r>
              <a:rPr lang="en-US" dirty="0"/>
              <a:t>Key </a:t>
            </a:r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7136296" y="3720228"/>
            <a:ext cx="4055089" cy="910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Avenir Book"/>
                <a:ea typeface="+mn-ea"/>
                <a:cs typeface="Avenir Book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dirty="0"/>
              <a:t>What’s Next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64847" y="2127956"/>
            <a:ext cx="804335" cy="9313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Avenir Light"/>
                <a:ea typeface="+mj-ea"/>
                <a:cs typeface="Avenir Light"/>
              </a:defRPr>
            </a:lvl1pPr>
          </a:lstStyle>
          <a:p>
            <a:r>
              <a:rPr lang="en-US" sz="66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lack"/>
                <a:cs typeface="Avenir Black"/>
              </a:rPr>
              <a:t>1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64847" y="3736622"/>
            <a:ext cx="804335" cy="9313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Avenir Light"/>
                <a:ea typeface="+mj-ea"/>
                <a:cs typeface="Avenir Light"/>
              </a:defRPr>
            </a:lvl1pPr>
          </a:lstStyle>
          <a:p>
            <a:r>
              <a:rPr lang="en-US" sz="66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lack"/>
                <a:cs typeface="Avenir Black"/>
              </a:rPr>
              <a:t>3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341177" y="2127956"/>
            <a:ext cx="804335" cy="9313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Avenir Light"/>
                <a:ea typeface="+mj-ea"/>
                <a:cs typeface="Avenir Light"/>
              </a:defRPr>
            </a:lvl1pPr>
          </a:lstStyle>
          <a:p>
            <a:r>
              <a:rPr lang="en-US" sz="66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lack"/>
                <a:cs typeface="Avenir Black"/>
              </a:rPr>
              <a:t>2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341177" y="3736622"/>
            <a:ext cx="804335" cy="9313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Avenir Light"/>
                <a:ea typeface="+mj-ea"/>
                <a:cs typeface="Avenir Light"/>
              </a:defRPr>
            </a:lvl1pPr>
          </a:lstStyle>
          <a:p>
            <a:r>
              <a:rPr lang="en-US" sz="66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lack"/>
                <a:cs typeface="Avenir Black"/>
              </a:rPr>
              <a:t>4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60011" y="2148532"/>
            <a:ext cx="4035884" cy="910757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/>
            <a:r>
              <a:rPr lang="en-US" sz="2400" dirty="0">
                <a:solidFill>
                  <a:schemeClr val="tx1">
                    <a:tint val="75000"/>
                  </a:schemeClr>
                </a:solidFill>
                <a:latin typeface="Avenir Book"/>
              </a:rPr>
              <a:t>About Us</a:t>
            </a:r>
            <a:endParaRPr lang="en-US" sz="2400" dirty="0">
              <a:latin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65725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g_slides-blu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NM_State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148" y="6307667"/>
            <a:ext cx="350252" cy="39437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</a:t>
            </a:r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07698" y="2057399"/>
            <a:ext cx="9713344" cy="4035287"/>
          </a:xfrm>
        </p:spPr>
        <p:txBody>
          <a:bodyPr>
            <a:noAutofit/>
          </a:bodyPr>
          <a:lstStyle/>
          <a:p>
            <a:r>
              <a:rPr lang="en-US" sz="2400" dirty="0" smtClean="0"/>
              <a:t>Limited </a:t>
            </a:r>
            <a:r>
              <a:rPr lang="en-US" sz="2400" dirty="0"/>
              <a:t>access to </a:t>
            </a:r>
            <a:r>
              <a:rPr lang="en-US" sz="2400" dirty="0" smtClean="0"/>
              <a:t>commercialization expertise</a:t>
            </a:r>
            <a:endParaRPr lang="en-US" sz="2400" dirty="0"/>
          </a:p>
          <a:p>
            <a:pPr lvl="1">
              <a:spcBef>
                <a:spcPts val="0"/>
              </a:spcBef>
            </a:pPr>
            <a:r>
              <a:rPr lang="en-US" sz="2000" dirty="0"/>
              <a:t>Provided a broad and deep network with a formal structure </a:t>
            </a:r>
            <a:r>
              <a:rPr lang="en-US" sz="2000" dirty="0" smtClean="0"/>
              <a:t>for access</a:t>
            </a:r>
          </a:p>
          <a:p>
            <a:r>
              <a:rPr lang="en-US" sz="2400" dirty="0" smtClean="0"/>
              <a:t>Access to NMSU labs/facilities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Created inventory; defined process for access</a:t>
            </a:r>
            <a:endParaRPr lang="en-US" sz="2600" dirty="0"/>
          </a:p>
          <a:p>
            <a:r>
              <a:rPr lang="en-US" sz="2400" dirty="0"/>
              <a:t>Demographic and cultural diversity 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Formed strong strategic partnerships with NMEDD and NTU to access innovators and entrepreneurs; </a:t>
            </a:r>
            <a:r>
              <a:rPr lang="en-US" sz="2000" dirty="0" smtClean="0"/>
              <a:t>added </a:t>
            </a:r>
            <a:r>
              <a:rPr lang="en-US" sz="2000" dirty="0"/>
              <a:t>a joint appointment to UC and </a:t>
            </a:r>
            <a:r>
              <a:rPr lang="en-US" sz="2000" dirty="0" smtClean="0"/>
              <a:t>CES</a:t>
            </a:r>
          </a:p>
          <a:p>
            <a:pPr marL="228600" indent="0">
              <a:spcBef>
                <a:spcPts val="0"/>
              </a:spcBef>
              <a:buNone/>
            </a:pPr>
            <a:endParaRPr lang="en-US" sz="2400" dirty="0"/>
          </a:p>
          <a:p>
            <a:pPr marL="2286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74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g_slides-blu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NM_State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148" y="6307667"/>
            <a:ext cx="350252" cy="39437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</a:t>
            </a:r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07698" y="2057400"/>
            <a:ext cx="9713344" cy="4015409"/>
          </a:xfrm>
        </p:spPr>
        <p:txBody>
          <a:bodyPr>
            <a:noAutofit/>
          </a:bodyPr>
          <a:lstStyle/>
          <a:p>
            <a:r>
              <a:rPr lang="en-US" sz="2400" dirty="0"/>
              <a:t>Not all entrepreneurs’ needs are the same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Developed industry and/or audience-focused </a:t>
            </a:r>
            <a:r>
              <a:rPr lang="en-US" sz="2000" dirty="0" smtClean="0"/>
              <a:t>programs</a:t>
            </a:r>
            <a:endParaRPr lang="en-US" sz="2400" dirty="0" smtClean="0"/>
          </a:p>
          <a:p>
            <a:r>
              <a:rPr lang="en-US" sz="2400" dirty="0" smtClean="0"/>
              <a:t>Workshop and training attendance</a:t>
            </a:r>
            <a:endParaRPr lang="en-US" sz="2400" dirty="0"/>
          </a:p>
          <a:p>
            <a:pPr lvl="1">
              <a:spcBef>
                <a:spcPts val="0"/>
              </a:spcBef>
            </a:pPr>
            <a:r>
              <a:rPr lang="en-US" sz="2000" dirty="0" smtClean="0"/>
              <a:t>Assessed the </a:t>
            </a:r>
            <a:r>
              <a:rPr lang="en-US" sz="2000" dirty="0"/>
              <a:t>unique makeup and needs of each community to tailor-fit program offerings and reframed promotional messages and workshop content to accommodate diverse </a:t>
            </a:r>
            <a:r>
              <a:rPr lang="en-US" sz="2000" dirty="0" smtClean="0"/>
              <a:t>audiences</a:t>
            </a:r>
          </a:p>
          <a:p>
            <a:r>
              <a:rPr lang="en-US" sz="2400" dirty="0"/>
              <a:t>Limited access to capital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Established pathways to capital through sources like Financial Intelligence assistance, Arrowhead Innovation Fund and micro-grants </a:t>
            </a:r>
            <a:endParaRPr lang="en-US" dirty="0"/>
          </a:p>
          <a:p>
            <a:pPr lvl="1">
              <a:spcBef>
                <a:spcPts val="0"/>
              </a:spcBef>
            </a:pPr>
            <a:endParaRPr lang="en-US" sz="2000" dirty="0"/>
          </a:p>
          <a:p>
            <a:pPr marL="2286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40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516" y="851262"/>
            <a:ext cx="9807930" cy="9126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Needs and Programs Solutions</a:t>
            </a:r>
            <a:br>
              <a:rPr lang="en-US" sz="40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</a:br>
            <a:r>
              <a:rPr lang="en-US" sz="40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SLIDE HERE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4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g_slides-blu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3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PRIORITIES </a:t>
            </a:r>
          </a:p>
        </p:txBody>
      </p:sp>
      <p:pic>
        <p:nvPicPr>
          <p:cNvPr id="8" name="Picture 7" descr="NMSU_Whit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930" y="6319013"/>
            <a:ext cx="343121" cy="386587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07697" y="1690772"/>
            <a:ext cx="9713345" cy="4035287"/>
          </a:xfrm>
        </p:spPr>
        <p:txBody>
          <a:bodyPr>
            <a:noAutofit/>
          </a:bodyPr>
          <a:lstStyle/>
          <a:p>
            <a:r>
              <a:rPr lang="en-US" sz="2400" dirty="0"/>
              <a:t>Talent</a:t>
            </a:r>
          </a:p>
          <a:p>
            <a:pPr lvl="1">
              <a:spcBef>
                <a:spcPts val="0"/>
              </a:spcBef>
            </a:pPr>
            <a:r>
              <a:rPr lang="en-US" dirty="0"/>
              <a:t>Develop and recruit </a:t>
            </a:r>
            <a:r>
              <a:rPr lang="en-US" dirty="0" smtClean="0"/>
              <a:t>company founders</a:t>
            </a:r>
            <a:endParaRPr lang="en-US" dirty="0"/>
          </a:p>
          <a:p>
            <a:pPr lvl="1">
              <a:spcBef>
                <a:spcPts val="0"/>
              </a:spcBef>
            </a:pPr>
            <a:r>
              <a:rPr lang="en-US" dirty="0"/>
              <a:t>Include focus on women and veteran innovators and </a:t>
            </a:r>
            <a:r>
              <a:rPr lang="en-US" dirty="0" smtClean="0"/>
              <a:t>entrepreneurs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Recruit enterprise advisors and other commercialization experts</a:t>
            </a:r>
            <a:endParaRPr lang="en-US" dirty="0"/>
          </a:p>
          <a:p>
            <a:r>
              <a:rPr lang="en-US" sz="2400" dirty="0" smtClean="0"/>
              <a:t>Corporate engagement</a:t>
            </a:r>
            <a:endParaRPr lang="en-US" sz="2400" dirty="0"/>
          </a:p>
          <a:p>
            <a:pPr lvl="1">
              <a:spcBef>
                <a:spcPts val="0"/>
              </a:spcBef>
            </a:pPr>
            <a:r>
              <a:rPr lang="en-US" dirty="0" smtClean="0"/>
              <a:t>Increase sources of intelligence on market demand</a:t>
            </a:r>
            <a:endParaRPr lang="en-US" dirty="0"/>
          </a:p>
          <a:p>
            <a:pPr lvl="1">
              <a:spcBef>
                <a:spcPts val="0"/>
              </a:spcBef>
            </a:pPr>
            <a:r>
              <a:rPr lang="en-US" dirty="0" smtClean="0"/>
              <a:t>Team startups and researchers with established companies</a:t>
            </a:r>
          </a:p>
          <a:p>
            <a:r>
              <a:rPr lang="en-US" sz="2400" dirty="0" smtClean="0"/>
              <a:t>Industry </a:t>
            </a:r>
            <a:r>
              <a:rPr lang="en-US" sz="2400" dirty="0"/>
              <a:t>clusters and community initiatives</a:t>
            </a:r>
          </a:p>
          <a:p>
            <a:pPr lvl="1">
              <a:spcBef>
                <a:spcPts val="0"/>
              </a:spcBef>
            </a:pPr>
            <a:r>
              <a:rPr lang="en-US" dirty="0"/>
              <a:t>Drive industry-focused accelerators</a:t>
            </a:r>
          </a:p>
          <a:p>
            <a:pPr lvl="1">
              <a:spcBef>
                <a:spcPts val="0"/>
              </a:spcBef>
            </a:pPr>
            <a:r>
              <a:rPr lang="en-US" dirty="0"/>
              <a:t>Extend programs, NMSU resources, and network to </a:t>
            </a:r>
            <a:r>
              <a:rPr lang="en-US" dirty="0" smtClean="0"/>
              <a:t>communities</a:t>
            </a:r>
            <a:endParaRPr lang="en-US" dirty="0"/>
          </a:p>
          <a:p>
            <a:r>
              <a:rPr lang="en-US" sz="2400" dirty="0" smtClean="0"/>
              <a:t>Innovation </a:t>
            </a:r>
            <a:r>
              <a:rPr lang="en-US" sz="2400" dirty="0"/>
              <a:t>space</a:t>
            </a:r>
          </a:p>
          <a:p>
            <a:pPr lvl="1">
              <a:spcBef>
                <a:spcPts val="0"/>
              </a:spcBef>
            </a:pPr>
            <a:r>
              <a:rPr lang="en-US" dirty="0"/>
              <a:t>Define requirement for innovation </a:t>
            </a:r>
            <a:r>
              <a:rPr lang="en-US" dirty="0" smtClean="0"/>
              <a:t>space/makerspace/</a:t>
            </a:r>
            <a:r>
              <a:rPr lang="en-US" dirty="0" err="1" smtClean="0"/>
              <a:t>FabLab</a:t>
            </a:r>
            <a:r>
              <a:rPr lang="en-US" dirty="0" smtClean="0"/>
              <a:t>/hackerspace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09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388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05059" y="4285243"/>
            <a:ext cx="6382375" cy="1200329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venir Book"/>
              </a:rPr>
              <a:t>Zetdi Sloan</a:t>
            </a:r>
          </a:p>
          <a:p>
            <a:pPr algn="ctr"/>
            <a:r>
              <a:rPr lang="en-US" dirty="0">
                <a:latin typeface="Avenir Book"/>
              </a:rPr>
              <a:t>575-646-7833</a:t>
            </a:r>
          </a:p>
          <a:p>
            <a:pPr algn="ctr"/>
            <a:r>
              <a:rPr lang="en-US" dirty="0">
                <a:latin typeface="Avenir Book"/>
                <a:hlinkClick r:id="rId4"/>
              </a:rPr>
              <a:t>zrunyan@nmsu.edu</a:t>
            </a:r>
            <a:endParaRPr lang="en-US" dirty="0">
              <a:latin typeface="Avenir Book"/>
            </a:endParaRPr>
          </a:p>
          <a:p>
            <a:pPr algn="ctr"/>
            <a:r>
              <a:rPr lang="en-US" dirty="0" err="1">
                <a:latin typeface="Avenir Book"/>
              </a:rPr>
              <a:t>a</a:t>
            </a:r>
            <a:r>
              <a:rPr lang="en-US" dirty="0" err="1" smtClean="0">
                <a:latin typeface="Avenir Book"/>
              </a:rPr>
              <a:t>rrowheadcenter.nmsu.edu</a:t>
            </a:r>
            <a:r>
              <a:rPr lang="en-US" dirty="0" smtClean="0">
                <a:latin typeface="Avenir Book"/>
              </a:rPr>
              <a:t>/university-center</a:t>
            </a:r>
            <a:endParaRPr lang="en-US" dirty="0">
              <a:latin typeface="Avenir Book"/>
            </a:endParaRPr>
          </a:p>
        </p:txBody>
      </p:sp>
      <p:pic>
        <p:nvPicPr>
          <p:cNvPr id="4" name="Picture 3" descr="NMSU_Whit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930" y="6319013"/>
            <a:ext cx="343121" cy="38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8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516" y="851262"/>
            <a:ext cx="9807930" cy="912628"/>
          </a:xfrm>
        </p:spPr>
        <p:txBody>
          <a:bodyPr>
            <a:normAutofit/>
          </a:bodyPr>
          <a:lstStyle/>
          <a:p>
            <a:pPr algn="ctr"/>
            <a:r>
              <a:rPr lang="en-US" sz="40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AHC INTRO SLIDE HERE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" y="0"/>
            <a:ext cx="12188383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48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NM_State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148" y="6307667"/>
            <a:ext cx="350252" cy="394376"/>
          </a:xfrm>
          <a:prstGeom prst="rect">
            <a:avLst/>
          </a:prstGeom>
        </p:spPr>
      </p:pic>
      <p:pic>
        <p:nvPicPr>
          <p:cNvPr id="11" name="Picture 10" descr="NMSU_Whit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930" y="6319013"/>
            <a:ext cx="343121" cy="386587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212576" y="1126326"/>
            <a:ext cx="9740348" cy="816694"/>
          </a:xfrm>
        </p:spPr>
        <p:txBody>
          <a:bodyPr/>
          <a:lstStyle/>
          <a:p>
            <a:r>
              <a:rPr lang="en-US" dirty="0"/>
              <a:t>NEW MEXICO STATE UNIVERSITY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2575" y="2047461"/>
            <a:ext cx="9740348" cy="4035287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Land-grant institution</a:t>
            </a:r>
          </a:p>
          <a:p>
            <a:r>
              <a:rPr lang="en-US" sz="2400" dirty="0"/>
              <a:t>Total enrollment in Fall 2016: 27,520</a:t>
            </a:r>
          </a:p>
          <a:p>
            <a:r>
              <a:rPr lang="en-US" sz="2400" dirty="0"/>
              <a:t>Main campus in Las Cruces, NM</a:t>
            </a:r>
          </a:p>
          <a:p>
            <a:r>
              <a:rPr lang="en-US" sz="2400" dirty="0"/>
              <a:t>Four community colleges (three in rural communities)</a:t>
            </a:r>
          </a:p>
          <a:p>
            <a:r>
              <a:rPr lang="en-US" sz="2400" dirty="0"/>
              <a:t>Research expenditures </a:t>
            </a:r>
            <a:r>
              <a:rPr lang="en-US" sz="2400" dirty="0" smtClean="0"/>
              <a:t>in FY </a:t>
            </a:r>
            <a:r>
              <a:rPr lang="en-US" sz="2400" dirty="0"/>
              <a:t>2016: $110,118,461</a:t>
            </a:r>
          </a:p>
          <a:p>
            <a:r>
              <a:rPr lang="en-US" sz="2400" dirty="0"/>
              <a:t>Carnegie Foundation </a:t>
            </a:r>
            <a:r>
              <a:rPr lang="en-US" sz="2400" dirty="0" smtClean="0"/>
              <a:t>R2: Doctoral Universities - Higher</a:t>
            </a:r>
            <a:endParaRPr lang="en-US" sz="2400" dirty="0"/>
          </a:p>
          <a:p>
            <a:r>
              <a:rPr lang="en-US" sz="2400" dirty="0"/>
              <a:t>55% Hispanic student population</a:t>
            </a:r>
          </a:p>
          <a:p>
            <a:r>
              <a:rPr lang="en-US" sz="2400" dirty="0"/>
              <a:t>Carnegie Community Engagement Classification</a:t>
            </a:r>
          </a:p>
          <a:p>
            <a:r>
              <a:rPr lang="en-US" sz="2400" dirty="0"/>
              <a:t>Innovation and Economic Prosperity University</a:t>
            </a:r>
          </a:p>
          <a:p>
            <a:pPr marL="2286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09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35393" y="3155445"/>
            <a:ext cx="4598222" cy="12283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Avenir Light"/>
                <a:ea typeface="+mj-ea"/>
                <a:cs typeface="Avenir Light"/>
              </a:defRPr>
            </a:lvl1pPr>
          </a:lstStyle>
          <a:p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NMSU has a presence in every county, serving a multicultural population through teaching, research and service</a:t>
            </a:r>
          </a:p>
        </p:txBody>
      </p:sp>
      <p:pic>
        <p:nvPicPr>
          <p:cNvPr id="5" name="Picture 4" descr="Map-ke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545" y="5409585"/>
            <a:ext cx="4304205" cy="1321290"/>
          </a:xfrm>
          <a:prstGeom prst="rect">
            <a:avLst/>
          </a:prstGeom>
        </p:spPr>
      </p:pic>
      <p:grpSp>
        <p:nvGrpSpPr>
          <p:cNvPr id="73" name="Group 72"/>
          <p:cNvGrpSpPr/>
          <p:nvPr/>
        </p:nvGrpSpPr>
        <p:grpSpPr>
          <a:xfrm>
            <a:off x="6747022" y="488525"/>
            <a:ext cx="4301666" cy="4836890"/>
            <a:chOff x="6680099" y="348681"/>
            <a:chExt cx="4072453" cy="4579158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0099" y="348681"/>
              <a:ext cx="4072453" cy="4579158"/>
            </a:xfrm>
            <a:prstGeom prst="rect">
              <a:avLst/>
            </a:prstGeom>
          </p:spPr>
        </p:pic>
        <p:sp>
          <p:nvSpPr>
            <p:cNvPr id="75" name="Oval 74"/>
            <p:cNvSpPr/>
            <p:nvPr/>
          </p:nvSpPr>
          <p:spPr>
            <a:xfrm>
              <a:off x="8041611" y="4356930"/>
              <a:ext cx="143039" cy="1430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76" name="Oval 75"/>
            <p:cNvSpPr/>
            <p:nvPr/>
          </p:nvSpPr>
          <p:spPr>
            <a:xfrm>
              <a:off x="8210085" y="3963834"/>
              <a:ext cx="143039" cy="1430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77" name="Oval 76"/>
            <p:cNvSpPr/>
            <p:nvPr/>
          </p:nvSpPr>
          <p:spPr>
            <a:xfrm>
              <a:off x="8665594" y="3570737"/>
              <a:ext cx="143039" cy="1430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9593752" y="3874947"/>
              <a:ext cx="143039" cy="1430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6762444" y="2940535"/>
              <a:ext cx="143039" cy="14303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80" name="Oval 79"/>
            <p:cNvSpPr/>
            <p:nvPr/>
          </p:nvSpPr>
          <p:spPr>
            <a:xfrm>
              <a:off x="6843563" y="4013749"/>
              <a:ext cx="143039" cy="14303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81" name="Oval 80"/>
            <p:cNvSpPr/>
            <p:nvPr/>
          </p:nvSpPr>
          <p:spPr>
            <a:xfrm>
              <a:off x="7043238" y="3658090"/>
              <a:ext cx="143039" cy="14303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82" name="Oval 81"/>
            <p:cNvSpPr/>
            <p:nvPr/>
          </p:nvSpPr>
          <p:spPr>
            <a:xfrm>
              <a:off x="7454352" y="4119108"/>
              <a:ext cx="143039" cy="14303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83" name="Oval 82"/>
            <p:cNvSpPr/>
            <p:nvPr/>
          </p:nvSpPr>
          <p:spPr>
            <a:xfrm>
              <a:off x="7691022" y="3268924"/>
              <a:ext cx="143039" cy="14303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84" name="Oval 83"/>
            <p:cNvSpPr/>
            <p:nvPr/>
          </p:nvSpPr>
          <p:spPr>
            <a:xfrm>
              <a:off x="7908402" y="4143571"/>
              <a:ext cx="143039" cy="14303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85" name="Oval 84"/>
            <p:cNvSpPr/>
            <p:nvPr/>
          </p:nvSpPr>
          <p:spPr>
            <a:xfrm>
              <a:off x="8529487" y="3548396"/>
              <a:ext cx="143039" cy="14303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86" name="Oval 85"/>
            <p:cNvSpPr/>
            <p:nvPr/>
          </p:nvSpPr>
          <p:spPr>
            <a:xfrm>
              <a:off x="9747522" y="3858431"/>
              <a:ext cx="143039" cy="14303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87" name="Oval 86"/>
            <p:cNvSpPr/>
            <p:nvPr/>
          </p:nvSpPr>
          <p:spPr>
            <a:xfrm>
              <a:off x="10428975" y="3548396"/>
              <a:ext cx="143039" cy="14303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88" name="Oval 87"/>
            <p:cNvSpPr/>
            <p:nvPr/>
          </p:nvSpPr>
          <p:spPr>
            <a:xfrm>
              <a:off x="9512873" y="3289624"/>
              <a:ext cx="143039" cy="14303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89" name="Oval 88"/>
            <p:cNvSpPr/>
            <p:nvPr/>
          </p:nvSpPr>
          <p:spPr>
            <a:xfrm>
              <a:off x="8669232" y="2922169"/>
              <a:ext cx="143039" cy="14303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90" name="Oval 89"/>
            <p:cNvSpPr/>
            <p:nvPr/>
          </p:nvSpPr>
          <p:spPr>
            <a:xfrm>
              <a:off x="8032619" y="2751380"/>
              <a:ext cx="143039" cy="14303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91" name="Oval 90"/>
            <p:cNvSpPr/>
            <p:nvPr/>
          </p:nvSpPr>
          <p:spPr>
            <a:xfrm>
              <a:off x="8591596" y="2078574"/>
              <a:ext cx="143039" cy="14303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92" name="Oval 91"/>
            <p:cNvSpPr/>
            <p:nvPr/>
          </p:nvSpPr>
          <p:spPr>
            <a:xfrm>
              <a:off x="9756131" y="2270065"/>
              <a:ext cx="143039" cy="14303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93" name="Oval 92"/>
            <p:cNvSpPr/>
            <p:nvPr/>
          </p:nvSpPr>
          <p:spPr>
            <a:xfrm>
              <a:off x="10403097" y="2523661"/>
              <a:ext cx="143039" cy="14303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94" name="Oval 93"/>
            <p:cNvSpPr/>
            <p:nvPr/>
          </p:nvSpPr>
          <p:spPr>
            <a:xfrm>
              <a:off x="10465205" y="2368398"/>
              <a:ext cx="143039" cy="14303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95" name="Oval 94"/>
            <p:cNvSpPr/>
            <p:nvPr/>
          </p:nvSpPr>
          <p:spPr>
            <a:xfrm>
              <a:off x="10113256" y="1773224"/>
              <a:ext cx="143039" cy="14303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96" name="Oval 95"/>
            <p:cNvSpPr/>
            <p:nvPr/>
          </p:nvSpPr>
          <p:spPr>
            <a:xfrm>
              <a:off x="9455941" y="1809452"/>
              <a:ext cx="143039" cy="14303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97" name="Oval 96"/>
            <p:cNvSpPr/>
            <p:nvPr/>
          </p:nvSpPr>
          <p:spPr>
            <a:xfrm>
              <a:off x="8182715" y="2047522"/>
              <a:ext cx="143039" cy="14303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98" name="Oval 97"/>
            <p:cNvSpPr/>
            <p:nvPr/>
          </p:nvSpPr>
          <p:spPr>
            <a:xfrm>
              <a:off x="7359776" y="1861206"/>
              <a:ext cx="143039" cy="14303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99" name="Oval 98"/>
            <p:cNvSpPr/>
            <p:nvPr/>
          </p:nvSpPr>
          <p:spPr>
            <a:xfrm>
              <a:off x="6811149" y="1436821"/>
              <a:ext cx="143039" cy="14303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100" name="Oval 99"/>
            <p:cNvSpPr/>
            <p:nvPr/>
          </p:nvSpPr>
          <p:spPr>
            <a:xfrm>
              <a:off x="8234471" y="1566206"/>
              <a:ext cx="143039" cy="14303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101" name="Oval 100"/>
            <p:cNvSpPr/>
            <p:nvPr/>
          </p:nvSpPr>
          <p:spPr>
            <a:xfrm>
              <a:off x="8650647" y="1690417"/>
              <a:ext cx="143039" cy="14303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102" name="Oval 101"/>
            <p:cNvSpPr/>
            <p:nvPr/>
          </p:nvSpPr>
          <p:spPr>
            <a:xfrm>
              <a:off x="9140221" y="1364366"/>
              <a:ext cx="143039" cy="14303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103" name="Oval 102"/>
            <p:cNvSpPr/>
            <p:nvPr/>
          </p:nvSpPr>
          <p:spPr>
            <a:xfrm>
              <a:off x="10056323" y="1234981"/>
              <a:ext cx="143039" cy="14303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104" name="Oval 103"/>
            <p:cNvSpPr/>
            <p:nvPr/>
          </p:nvSpPr>
          <p:spPr>
            <a:xfrm>
              <a:off x="9057410" y="1033139"/>
              <a:ext cx="143039" cy="14303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105" name="Oval 104"/>
            <p:cNvSpPr/>
            <p:nvPr/>
          </p:nvSpPr>
          <p:spPr>
            <a:xfrm>
              <a:off x="8912490" y="712263"/>
              <a:ext cx="143039" cy="14303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106" name="Oval 105"/>
            <p:cNvSpPr/>
            <p:nvPr/>
          </p:nvSpPr>
          <p:spPr>
            <a:xfrm>
              <a:off x="8451851" y="981386"/>
              <a:ext cx="143039" cy="14303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107" name="Oval 106"/>
            <p:cNvSpPr/>
            <p:nvPr/>
          </p:nvSpPr>
          <p:spPr>
            <a:xfrm>
              <a:off x="9549103" y="375860"/>
              <a:ext cx="143039" cy="14303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108" name="Oval 107"/>
            <p:cNvSpPr/>
            <p:nvPr/>
          </p:nvSpPr>
          <p:spPr>
            <a:xfrm>
              <a:off x="10418624" y="634631"/>
              <a:ext cx="143039" cy="14303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109" name="Oval 108"/>
            <p:cNvSpPr/>
            <p:nvPr/>
          </p:nvSpPr>
          <p:spPr>
            <a:xfrm>
              <a:off x="7349424" y="448316"/>
              <a:ext cx="143039" cy="14303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110" name="Isosceles Triangle 109"/>
            <p:cNvSpPr/>
            <p:nvPr/>
          </p:nvSpPr>
          <p:spPr>
            <a:xfrm>
              <a:off x="9703773" y="3607832"/>
              <a:ext cx="124455" cy="107289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11" name="Isosceles Triangle 110"/>
            <p:cNvSpPr/>
            <p:nvPr/>
          </p:nvSpPr>
          <p:spPr>
            <a:xfrm>
              <a:off x="8033207" y="4169079"/>
              <a:ext cx="124455" cy="107289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12" name="Isosceles Triangle 111"/>
            <p:cNvSpPr/>
            <p:nvPr/>
          </p:nvSpPr>
          <p:spPr>
            <a:xfrm>
              <a:off x="8633197" y="1001816"/>
              <a:ext cx="124455" cy="107289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13" name="Isosceles Triangle 112"/>
            <p:cNvSpPr/>
            <p:nvPr/>
          </p:nvSpPr>
          <p:spPr>
            <a:xfrm>
              <a:off x="9174366" y="1025347"/>
              <a:ext cx="124455" cy="107289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14" name="Multiply 113"/>
            <p:cNvSpPr/>
            <p:nvPr/>
          </p:nvSpPr>
          <p:spPr>
            <a:xfrm>
              <a:off x="8181188" y="1818529"/>
              <a:ext cx="141184" cy="141184"/>
            </a:xfrm>
            <a:prstGeom prst="mathMultiply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5" name="Diamond 114"/>
            <p:cNvSpPr/>
            <p:nvPr/>
          </p:nvSpPr>
          <p:spPr>
            <a:xfrm>
              <a:off x="8081853" y="4034096"/>
              <a:ext cx="149929" cy="149929"/>
            </a:xfrm>
            <a:prstGeom prst="diamond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6" name="Diamond 115"/>
            <p:cNvSpPr/>
            <p:nvPr/>
          </p:nvSpPr>
          <p:spPr>
            <a:xfrm>
              <a:off x="8747164" y="1710192"/>
              <a:ext cx="149929" cy="149929"/>
            </a:xfrm>
            <a:prstGeom prst="diamond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8423740" y="1210965"/>
              <a:ext cx="143039" cy="14303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118" name="Hexagon 117"/>
            <p:cNvSpPr/>
            <p:nvPr/>
          </p:nvSpPr>
          <p:spPr>
            <a:xfrm>
              <a:off x="8138076" y="4160598"/>
              <a:ext cx="141309" cy="121818"/>
            </a:xfrm>
            <a:prstGeom prst="hexagon">
              <a:avLst/>
            </a:prstGeom>
            <a:solidFill>
              <a:srgbClr val="E4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708090"/>
                </a:solidFill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8277412" y="507075"/>
              <a:ext cx="93619" cy="93619"/>
            </a:xfrm>
            <a:prstGeom prst="rect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20" name="Teardrop 119"/>
            <p:cNvSpPr/>
            <p:nvPr/>
          </p:nvSpPr>
          <p:spPr>
            <a:xfrm>
              <a:off x="8754526" y="3735790"/>
              <a:ext cx="107502" cy="107502"/>
            </a:xfrm>
            <a:prstGeom prst="teardrop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9928040" y="3892565"/>
              <a:ext cx="48071" cy="48071"/>
            </a:xfrm>
            <a:prstGeom prst="ellipse">
              <a:avLst/>
            </a:prstGeom>
            <a:solidFill>
              <a:srgbClr val="24E8EB"/>
            </a:solidFill>
            <a:ln w="2222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22" name="Oval 121"/>
            <p:cNvSpPr/>
            <p:nvPr/>
          </p:nvSpPr>
          <p:spPr>
            <a:xfrm>
              <a:off x="9902882" y="3867407"/>
              <a:ext cx="98388" cy="98388"/>
            </a:xfrm>
            <a:prstGeom prst="ellipse">
              <a:avLst/>
            </a:prstGeom>
            <a:noFill/>
            <a:ln w="22225">
              <a:solidFill>
                <a:srgbClr val="24E8E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7988453" y="4020109"/>
              <a:ext cx="102157" cy="102157"/>
            </a:xfrm>
            <a:prstGeom prst="rect">
              <a:avLst/>
            </a:prstGeom>
            <a:noFill/>
            <a:ln w="222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8100886" y="1816109"/>
              <a:ext cx="112936" cy="112936"/>
            </a:xfrm>
            <a:prstGeom prst="ellipse">
              <a:avLst/>
            </a:prstGeom>
            <a:noFill/>
            <a:ln w="222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25" name="Oval 124"/>
            <p:cNvSpPr/>
            <p:nvPr/>
          </p:nvSpPr>
          <p:spPr>
            <a:xfrm>
              <a:off x="8292163" y="1803419"/>
              <a:ext cx="143039" cy="14303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126" name="Isosceles Triangle 125"/>
            <p:cNvSpPr/>
            <p:nvPr/>
          </p:nvSpPr>
          <p:spPr>
            <a:xfrm>
              <a:off x="6736111" y="1811785"/>
              <a:ext cx="99366" cy="85659"/>
            </a:xfrm>
            <a:prstGeom prst="triangle">
              <a:avLst/>
            </a:prstGeom>
            <a:noFill/>
            <a:ln w="22225">
              <a:solidFill>
                <a:srgbClr val="FF94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7" name="Diamond 126"/>
            <p:cNvSpPr/>
            <p:nvPr/>
          </p:nvSpPr>
          <p:spPr>
            <a:xfrm>
              <a:off x="6995686" y="1516174"/>
              <a:ext cx="149929" cy="149929"/>
            </a:xfrm>
            <a:prstGeom prst="diamond">
              <a:avLst/>
            </a:prstGeom>
            <a:solidFill>
              <a:srgbClr val="00FDE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7168431" y="1830790"/>
              <a:ext cx="143039" cy="1430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10370980" y="2390572"/>
              <a:ext cx="102157" cy="102157"/>
            </a:xfrm>
            <a:prstGeom prst="rect">
              <a:avLst/>
            </a:prstGeom>
            <a:noFill/>
            <a:ln w="222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8582476" y="1726965"/>
              <a:ext cx="102157" cy="102157"/>
            </a:xfrm>
            <a:prstGeom prst="rect">
              <a:avLst/>
            </a:prstGeom>
            <a:noFill/>
            <a:ln w="222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1" name="Isosceles Triangle 130"/>
            <p:cNvSpPr/>
            <p:nvPr/>
          </p:nvSpPr>
          <p:spPr>
            <a:xfrm>
              <a:off x="7877193" y="419829"/>
              <a:ext cx="99366" cy="85659"/>
            </a:xfrm>
            <a:prstGeom prst="triangle">
              <a:avLst/>
            </a:prstGeom>
            <a:noFill/>
            <a:ln w="22225">
              <a:solidFill>
                <a:srgbClr val="FF94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2" name="Isosceles Triangle 131"/>
            <p:cNvSpPr/>
            <p:nvPr/>
          </p:nvSpPr>
          <p:spPr>
            <a:xfrm>
              <a:off x="7159187" y="422124"/>
              <a:ext cx="124455" cy="107289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33" name="Diamond 132"/>
            <p:cNvSpPr/>
            <p:nvPr/>
          </p:nvSpPr>
          <p:spPr>
            <a:xfrm>
              <a:off x="6760995" y="439835"/>
              <a:ext cx="149929" cy="149929"/>
            </a:xfrm>
            <a:prstGeom prst="diamond">
              <a:avLst/>
            </a:prstGeom>
            <a:solidFill>
              <a:srgbClr val="00FDE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4" name="Isosceles Triangle 133"/>
            <p:cNvSpPr/>
            <p:nvPr/>
          </p:nvSpPr>
          <p:spPr>
            <a:xfrm>
              <a:off x="10007844" y="1781709"/>
              <a:ext cx="124455" cy="107289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35" name="Isosceles Triangle 134"/>
            <p:cNvSpPr/>
            <p:nvPr/>
          </p:nvSpPr>
          <p:spPr>
            <a:xfrm>
              <a:off x="8955784" y="2534338"/>
              <a:ext cx="124455" cy="107289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36" name="Isosceles Triangle 135"/>
            <p:cNvSpPr/>
            <p:nvPr/>
          </p:nvSpPr>
          <p:spPr>
            <a:xfrm>
              <a:off x="8284083" y="2064957"/>
              <a:ext cx="124455" cy="107289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7698" y="1202064"/>
            <a:ext cx="9713344" cy="2213688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OPPORTUNITY FOR </a:t>
            </a:r>
            <a:br>
              <a:rPr lang="en-US" sz="4400" dirty="0"/>
            </a:br>
            <a:r>
              <a:rPr lang="en-US" sz="4400" dirty="0"/>
              <a:t>DISCOVERY </a:t>
            </a:r>
            <a:br>
              <a:rPr lang="en-US" sz="4400" dirty="0"/>
            </a:br>
            <a:r>
              <a:rPr lang="en-US" sz="4400" dirty="0"/>
              <a:t>STATEWIDE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62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ARROWHEAD CENTER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1824" y="2057399"/>
            <a:ext cx="6176514" cy="366082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Drive </a:t>
            </a:r>
            <a:r>
              <a:rPr lang="en-US" sz="2400" dirty="0"/>
              <a:t>economic development through innovation and entrepreneurship</a:t>
            </a:r>
          </a:p>
          <a:p>
            <a:r>
              <a:rPr lang="en-US" sz="2400" dirty="0" smtClean="0"/>
              <a:t>Build </a:t>
            </a:r>
            <a:r>
              <a:rPr lang="en-US" sz="2400" dirty="0"/>
              <a:t>regional capacity by making available to individuals and firms the knowledge, skills, and resources they need to be successful in innovation-driven business development and entrepreneurship</a:t>
            </a:r>
          </a:p>
          <a:p>
            <a:endParaRPr lang="en-US" sz="2400" dirty="0"/>
          </a:p>
        </p:txBody>
      </p:sp>
      <p:sp>
        <p:nvSpPr>
          <p:cNvPr id="8" name="Oval 7"/>
          <p:cNvSpPr/>
          <p:nvPr/>
        </p:nvSpPr>
        <p:spPr>
          <a:xfrm>
            <a:off x="469027" y="2200958"/>
            <a:ext cx="2337920" cy="23379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NM_State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148" y="6307667"/>
            <a:ext cx="350252" cy="394376"/>
          </a:xfrm>
          <a:prstGeom prst="rect">
            <a:avLst/>
          </a:prstGeom>
        </p:spPr>
      </p:pic>
      <p:pic>
        <p:nvPicPr>
          <p:cNvPr id="13" name="Picture 12" descr="NMSU_Whit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930" y="6319013"/>
            <a:ext cx="343121" cy="386587"/>
          </a:xfrm>
          <a:prstGeom prst="rect">
            <a:avLst/>
          </a:prstGeom>
        </p:spPr>
      </p:pic>
      <p:pic>
        <p:nvPicPr>
          <p:cNvPr id="14" name="Content Placeholder 13" descr="final chart.png"/>
          <p:cNvPicPr>
            <a:picLocks noGrp="1" noChangeAspect="1"/>
          </p:cNvPicPr>
          <p:nvPr>
            <p:ph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73" y="2296208"/>
            <a:ext cx="3611952" cy="2160323"/>
          </a:xfrm>
        </p:spPr>
      </p:pic>
    </p:spTree>
    <p:extLst>
      <p:ext uri="{BB962C8B-B14F-4D97-AF65-F5344CB8AC3E}">
        <p14:creationId xmlns:p14="http://schemas.microsoft.com/office/powerpoint/2010/main" val="87142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NM_State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148" y="6307667"/>
            <a:ext cx="350252" cy="394376"/>
          </a:xfrm>
          <a:prstGeom prst="rect">
            <a:avLst/>
          </a:prstGeom>
        </p:spPr>
      </p:pic>
      <p:pic>
        <p:nvPicPr>
          <p:cNvPr id="10" name="Picture 9" descr="NMSU_Whit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930" y="6319013"/>
            <a:ext cx="343121" cy="3865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7698" y="878127"/>
            <a:ext cx="9713344" cy="1310322"/>
          </a:xfrm>
        </p:spPr>
        <p:txBody>
          <a:bodyPr/>
          <a:lstStyle/>
          <a:p>
            <a:r>
              <a:rPr lang="en-US" dirty="0"/>
              <a:t>UNIVERSITY CENTER FOR REGIONAL COMMERCIALIZATION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731486" y="2774973"/>
            <a:ext cx="6189553" cy="2972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bg2">
                    <a:lumMod val="50000"/>
                  </a:schemeClr>
                </a:solidFill>
                <a:latin typeface="Avenir Book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"/>
              <a:defRPr sz="2400" b="0" kern="1200">
                <a:solidFill>
                  <a:schemeClr val="bg2">
                    <a:lumMod val="50000"/>
                  </a:schemeClr>
                </a:solidFill>
                <a:latin typeface="Avenir Book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Char char=""/>
              <a:defRPr sz="2000" b="0" kern="1200">
                <a:solidFill>
                  <a:schemeClr val="bg2">
                    <a:lumMod val="50000"/>
                  </a:schemeClr>
                </a:solidFill>
                <a:latin typeface="Avenir Book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800" b="0" kern="1200">
                <a:solidFill>
                  <a:schemeClr val="bg2">
                    <a:lumMod val="50000"/>
                  </a:schemeClr>
                </a:solidFill>
                <a:latin typeface="Avenir Book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bg2">
                    <a:lumMod val="50000"/>
                  </a:schemeClr>
                </a:solidFill>
                <a:latin typeface="Avenir Book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buNone/>
            </a:pPr>
            <a:r>
              <a:rPr lang="en-US" sz="2400" dirty="0" smtClean="0"/>
              <a:t>Accelerate </a:t>
            </a:r>
            <a:r>
              <a:rPr lang="en-US" sz="2400" dirty="0"/>
              <a:t>innovation-based commercialization in NM through startup programs, entrepreneurship training, venture research, economic </a:t>
            </a:r>
            <a:r>
              <a:rPr lang="en-US" sz="2400" dirty="0" smtClean="0"/>
              <a:t>studies</a:t>
            </a:r>
            <a:r>
              <a:rPr lang="en-US" sz="2400" dirty="0"/>
              <a:t>, and access to NMSU’s resources</a:t>
            </a:r>
          </a:p>
        </p:txBody>
      </p:sp>
      <p:pic>
        <p:nvPicPr>
          <p:cNvPr id="12" name="Picture 11" descr="EDA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527" y="2932628"/>
            <a:ext cx="2264025" cy="150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4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516" y="851262"/>
            <a:ext cx="9807930" cy="9126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Needs and Programs Solutions</a:t>
            </a:r>
            <a:br>
              <a:rPr lang="en-US" sz="40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</a:br>
            <a:r>
              <a:rPr lang="en-US" sz="40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SLIDE HERE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07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" y="2033"/>
            <a:ext cx="12188386" cy="6855967"/>
          </a:xfrm>
          <a:prstGeom prst="rect">
            <a:avLst/>
          </a:prstGeom>
        </p:spPr>
      </p:pic>
      <p:pic>
        <p:nvPicPr>
          <p:cNvPr id="8" name="Picture 7" descr="NM_State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148" y="6307667"/>
            <a:ext cx="350252" cy="394376"/>
          </a:xfrm>
          <a:prstGeom prst="rect">
            <a:avLst/>
          </a:prstGeom>
        </p:spPr>
      </p:pic>
      <p:pic>
        <p:nvPicPr>
          <p:cNvPr id="3" name="Picture 2" descr="NMSU_Whit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930" y="6319013"/>
            <a:ext cx="343121" cy="38658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LANDSCAPE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07698" y="2057400"/>
            <a:ext cx="9713344" cy="4025348"/>
          </a:xfrm>
        </p:spPr>
        <p:txBody>
          <a:bodyPr>
            <a:normAutofit/>
          </a:bodyPr>
          <a:lstStyle/>
          <a:p>
            <a:r>
              <a:rPr lang="en-US" sz="2400" dirty="0"/>
              <a:t>Low per capita income </a:t>
            </a:r>
            <a:r>
              <a:rPr lang="en-US" sz="2400" dirty="0" smtClean="0"/>
              <a:t>(45th among the 50 states, $37,605)</a:t>
            </a:r>
            <a:endParaRPr lang="en-US" sz="2400" dirty="0"/>
          </a:p>
          <a:p>
            <a:r>
              <a:rPr lang="en-US" sz="2400" dirty="0"/>
              <a:t>Below poverty rate </a:t>
            </a:r>
            <a:r>
              <a:rPr lang="en-US" sz="2400" dirty="0" smtClean="0"/>
              <a:t>(21.3%, higher than any other state except MS)</a:t>
            </a:r>
            <a:endParaRPr lang="en-US" sz="2400" dirty="0"/>
          </a:p>
          <a:p>
            <a:r>
              <a:rPr lang="en-US" sz="2400" dirty="0"/>
              <a:t>Low job growth rate (1-1.5%)</a:t>
            </a:r>
          </a:p>
          <a:p>
            <a:r>
              <a:rPr lang="en-US" sz="2400" dirty="0"/>
              <a:t>Slow recovery from 2008 recession </a:t>
            </a:r>
            <a:endParaRPr lang="en-US" sz="2400" dirty="0" smtClean="0"/>
          </a:p>
          <a:p>
            <a:r>
              <a:rPr lang="en-US" sz="2400" dirty="0" smtClean="0"/>
              <a:t>Dependence </a:t>
            </a:r>
            <a:r>
              <a:rPr lang="en-US" sz="2400" dirty="0"/>
              <a:t>on oil and </a:t>
            </a:r>
            <a:r>
              <a:rPr lang="en-US" sz="2400" dirty="0" smtClean="0"/>
              <a:t>gas </a:t>
            </a:r>
            <a:endParaRPr lang="en-US" sz="2400" dirty="0"/>
          </a:p>
          <a:p>
            <a:r>
              <a:rPr lang="en-US" sz="2400" dirty="0" smtClean="0"/>
              <a:t>High </a:t>
            </a:r>
            <a:r>
              <a:rPr lang="en-US" sz="2400" dirty="0"/>
              <a:t>level of </a:t>
            </a:r>
            <a:r>
              <a:rPr lang="en-US" sz="2400" dirty="0" smtClean="0"/>
              <a:t>inventions and innovations</a:t>
            </a:r>
            <a:endParaRPr lang="en-US" sz="2400" dirty="0"/>
          </a:p>
          <a:p>
            <a:r>
              <a:rPr lang="en-US" sz="2400" dirty="0"/>
              <a:t>Low </a:t>
            </a:r>
            <a:r>
              <a:rPr lang="en-US" sz="2400" dirty="0" smtClean="0"/>
              <a:t>rate of transfer of </a:t>
            </a:r>
            <a:r>
              <a:rPr lang="en-US" sz="2400" dirty="0"/>
              <a:t>innovations to </a:t>
            </a:r>
            <a:r>
              <a:rPr lang="en-US" sz="2400" dirty="0" smtClean="0"/>
              <a:t>the marketplace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91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b">
        <a:normAutofit fontScale="62500" lnSpcReduction="20000"/>
      </a:bodyPr>
      <a:lstStyle>
        <a:defPPr algn="ctr">
          <a:lnSpc>
            <a:spcPct val="110000"/>
          </a:lnSpc>
          <a:defRPr sz="7300" spc="300" dirty="0" smtClean="0">
            <a:solidFill>
              <a:schemeClr val="tx1">
                <a:lumMod val="65000"/>
                <a:lumOff val="35000"/>
              </a:schemeClr>
            </a:solidFill>
            <a:latin typeface="Avenir Roman"/>
            <a:cs typeface="Avenir Roman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6052</TotalTime>
  <Words>884</Words>
  <Application>Microsoft Office PowerPoint</Application>
  <PresentationFormat>Widescreen</PresentationFormat>
  <Paragraphs>196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Avenir Black</vt:lpstr>
      <vt:lpstr>Avenir Book</vt:lpstr>
      <vt:lpstr>Avenir Heavy</vt:lpstr>
      <vt:lpstr>Avenir Roman</vt:lpstr>
      <vt:lpstr>Calibri</vt:lpstr>
      <vt:lpstr>Symbol</vt:lpstr>
      <vt:lpstr>Wingdings</vt:lpstr>
      <vt:lpstr>Office Theme</vt:lpstr>
      <vt:lpstr>PowerPoint Presentation</vt:lpstr>
      <vt:lpstr>CONTENT OVERVIEW</vt:lpstr>
      <vt:lpstr>AHC INTRO SLIDE HERE</vt:lpstr>
      <vt:lpstr>NEW MEXICO STATE UNIVERSITY</vt:lpstr>
      <vt:lpstr>OPPORTUNITY FOR  DISCOVERY  STATEWIDE </vt:lpstr>
      <vt:lpstr>ARROWHEAD CENTER</vt:lpstr>
      <vt:lpstr>UNIVERSITY CENTER FOR REGIONAL COMMERCIALIZATION</vt:lpstr>
      <vt:lpstr>Needs and Programs Solutions SLIDE HERE</vt:lpstr>
      <vt:lpstr>ECONOMIC LANDSCAPE</vt:lpstr>
      <vt:lpstr>REGIONAL NEEDS</vt:lpstr>
      <vt:lpstr>PROGRAM SOLUTIONS</vt:lpstr>
      <vt:lpstr>ENTREPRENEURIAL TRAINING</vt:lpstr>
      <vt:lpstr>PowerPoint Presentation</vt:lpstr>
      <vt:lpstr>NMSU ASSETS</vt:lpstr>
      <vt:lpstr>ACCELERATION PROGRAMS</vt:lpstr>
      <vt:lpstr>PowerPoint Presentation</vt:lpstr>
      <vt:lpstr>PowerPoint Presentation</vt:lpstr>
      <vt:lpstr>RESEARCH &amp; ANALYSES</vt:lpstr>
      <vt:lpstr>Needs and Programs Solutions SLIDE HERE</vt:lpstr>
      <vt:lpstr>KEY CHALLENGES</vt:lpstr>
      <vt:lpstr>KEY CHALLENGES</vt:lpstr>
      <vt:lpstr>Needs and Programs Solutions SLIDE HERE</vt:lpstr>
      <vt:lpstr>PRIORITIES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Original Problem</dc:title>
  <dc:creator>Sloan, Zedti</dc:creator>
  <cp:lastModifiedBy>Sloan, Zedti</cp:lastModifiedBy>
  <cp:revision>1006</cp:revision>
  <cp:lastPrinted>2017-02-27T20:32:22Z</cp:lastPrinted>
  <dcterms:created xsi:type="dcterms:W3CDTF">2016-12-14T18:32:32Z</dcterms:created>
  <dcterms:modified xsi:type="dcterms:W3CDTF">2017-03-03T22:41:28Z</dcterms:modified>
</cp:coreProperties>
</file>