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handoutMasterIdLst>
    <p:handoutMasterId r:id="rId24"/>
  </p:handoutMasterIdLst>
  <p:sldIdLst>
    <p:sldId id="258" r:id="rId4"/>
    <p:sldId id="301" r:id="rId5"/>
    <p:sldId id="304" r:id="rId6"/>
    <p:sldId id="300" r:id="rId7"/>
    <p:sldId id="305" r:id="rId8"/>
    <p:sldId id="296" r:id="rId9"/>
    <p:sldId id="297" r:id="rId10"/>
    <p:sldId id="259" r:id="rId11"/>
    <p:sldId id="275" r:id="rId12"/>
    <p:sldId id="308" r:id="rId13"/>
    <p:sldId id="262" r:id="rId14"/>
    <p:sldId id="267" r:id="rId15"/>
    <p:sldId id="303" r:id="rId16"/>
    <p:sldId id="285" r:id="rId17"/>
    <p:sldId id="281" r:id="rId18"/>
    <p:sldId id="292" r:id="rId19"/>
    <p:sldId id="272" r:id="rId20"/>
    <p:sldId id="274" r:id="rId21"/>
    <p:sldId id="307" r:id="rId2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411" autoAdjust="0"/>
  </p:normalViewPr>
  <p:slideViewPr>
    <p:cSldViewPr snapToGrid="0">
      <p:cViewPr varScale="1">
        <p:scale>
          <a:sx n="52" d="100"/>
          <a:sy n="5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4775-BFD5-4949-8BB1-338251BDD134}" type="doc">
      <dgm:prSet loTypeId="urn:microsoft.com/office/officeart/2005/8/layout/cycle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BE55DA-FA82-4862-8549-CA4519A6C4EE}">
      <dgm:prSet phldrT="[Text]"/>
      <dgm:spPr/>
      <dgm:t>
        <a:bodyPr/>
        <a:lstStyle/>
        <a:p>
          <a:r>
            <a:rPr lang="en-US" dirty="0" err="1" smtClean="0"/>
            <a:t>Engr</a:t>
          </a:r>
          <a:endParaRPr lang="en-US" dirty="0"/>
        </a:p>
      </dgm:t>
    </dgm:pt>
    <dgm:pt modelId="{B7949A94-BE16-4DA0-9B9C-C4246529D392}" type="parTrans" cxnId="{9401E78A-D831-4F27-A8B4-9CB19375F813}">
      <dgm:prSet/>
      <dgm:spPr/>
      <dgm:t>
        <a:bodyPr/>
        <a:lstStyle/>
        <a:p>
          <a:endParaRPr lang="en-US"/>
        </a:p>
      </dgm:t>
    </dgm:pt>
    <dgm:pt modelId="{55B045CC-7FEF-459F-9E6A-B3681D0FA9F8}" type="sibTrans" cxnId="{9401E78A-D831-4F27-A8B4-9CB19375F813}">
      <dgm:prSet/>
      <dgm:spPr/>
      <dgm:t>
        <a:bodyPr/>
        <a:lstStyle/>
        <a:p>
          <a:endParaRPr lang="en-US"/>
        </a:p>
      </dgm:t>
    </dgm:pt>
    <dgm:pt modelId="{B46ED217-2AB5-4FCD-AAC1-DF8278AFBE76}">
      <dgm:prSet phldrT="[Text]"/>
      <dgm:spPr/>
      <dgm:t>
        <a:bodyPr/>
        <a:lstStyle/>
        <a:p>
          <a:r>
            <a:rPr lang="en-US" dirty="0" smtClean="0"/>
            <a:t>Bus</a:t>
          </a:r>
          <a:endParaRPr lang="en-US" dirty="0"/>
        </a:p>
      </dgm:t>
    </dgm:pt>
    <dgm:pt modelId="{AF3292A6-DDB5-42A6-A975-6FF69CF8903E}" type="parTrans" cxnId="{0330A690-C52C-43B6-8D27-0EAB990EEEA1}">
      <dgm:prSet/>
      <dgm:spPr/>
      <dgm:t>
        <a:bodyPr/>
        <a:lstStyle/>
        <a:p>
          <a:endParaRPr lang="en-US"/>
        </a:p>
      </dgm:t>
    </dgm:pt>
    <dgm:pt modelId="{4E2B3C4C-2C2A-4A3B-99A0-DBBD86DC507A}" type="sibTrans" cxnId="{0330A690-C52C-43B6-8D27-0EAB990EEEA1}">
      <dgm:prSet/>
      <dgm:spPr/>
      <dgm:t>
        <a:bodyPr/>
        <a:lstStyle/>
        <a:p>
          <a:endParaRPr lang="en-US"/>
        </a:p>
      </dgm:t>
    </dgm:pt>
    <dgm:pt modelId="{3997CE6E-1064-4E71-8E7C-5CFAE9B8178F}">
      <dgm:prSet phldrT="[Text]"/>
      <dgm:spPr/>
      <dgm:t>
        <a:bodyPr/>
        <a:lstStyle/>
        <a:p>
          <a:r>
            <a:rPr lang="en-US" dirty="0" smtClean="0"/>
            <a:t>CS</a:t>
          </a:r>
          <a:endParaRPr lang="en-US" dirty="0"/>
        </a:p>
      </dgm:t>
    </dgm:pt>
    <dgm:pt modelId="{689ACFCD-574E-456D-8653-77754D93A4B0}" type="parTrans" cxnId="{F6D10875-B4E6-4F79-A207-413A9FEE7DB5}">
      <dgm:prSet/>
      <dgm:spPr/>
      <dgm:t>
        <a:bodyPr/>
        <a:lstStyle/>
        <a:p>
          <a:endParaRPr lang="en-US"/>
        </a:p>
      </dgm:t>
    </dgm:pt>
    <dgm:pt modelId="{DB451218-8D40-475F-AF8C-C40D94542119}" type="sibTrans" cxnId="{F6D10875-B4E6-4F79-A207-413A9FEE7DB5}">
      <dgm:prSet/>
      <dgm:spPr/>
      <dgm:t>
        <a:bodyPr/>
        <a:lstStyle/>
        <a:p>
          <a:endParaRPr lang="en-US"/>
        </a:p>
      </dgm:t>
    </dgm:pt>
    <dgm:pt modelId="{0AC680F9-8789-4EAD-9610-7D7D53675976}">
      <dgm:prSet phldrT="[Text]"/>
      <dgm:spPr/>
      <dgm:t>
        <a:bodyPr lIns="0" rIns="0"/>
        <a:lstStyle/>
        <a:p>
          <a:r>
            <a:rPr lang="en-US" dirty="0" err="1" smtClean="0"/>
            <a:t>Scien</a:t>
          </a:r>
          <a:endParaRPr lang="en-US" dirty="0"/>
        </a:p>
      </dgm:t>
    </dgm:pt>
    <dgm:pt modelId="{94BB6BB9-6002-4333-98C8-D7F78A6949A7}" type="parTrans" cxnId="{CAB267A7-A092-49B1-A64B-EB2304EE8E16}">
      <dgm:prSet/>
      <dgm:spPr/>
      <dgm:t>
        <a:bodyPr/>
        <a:lstStyle/>
        <a:p>
          <a:endParaRPr lang="en-US"/>
        </a:p>
      </dgm:t>
    </dgm:pt>
    <dgm:pt modelId="{67C55684-835C-4F9E-BEE4-70CEADF42F70}" type="sibTrans" cxnId="{CAB267A7-A092-49B1-A64B-EB2304EE8E16}">
      <dgm:prSet/>
      <dgm:spPr/>
      <dgm:t>
        <a:bodyPr/>
        <a:lstStyle/>
        <a:p>
          <a:endParaRPr lang="en-US"/>
        </a:p>
      </dgm:t>
    </dgm:pt>
    <dgm:pt modelId="{23CCC57D-72A5-45B0-B81A-3329C2CBA92D}">
      <dgm:prSet phldrT="[Text]"/>
      <dgm:spPr/>
      <dgm:t>
        <a:bodyPr/>
        <a:lstStyle/>
        <a:p>
          <a:r>
            <a:rPr lang="en-US" dirty="0" smtClean="0"/>
            <a:t>Art</a:t>
          </a:r>
          <a:endParaRPr lang="en-US" dirty="0"/>
        </a:p>
      </dgm:t>
    </dgm:pt>
    <dgm:pt modelId="{C751DA92-F20D-4D5D-B033-73260E1AECF4}" type="parTrans" cxnId="{01097623-FAA2-4796-8D41-AF0F0551DB63}">
      <dgm:prSet/>
      <dgm:spPr/>
      <dgm:t>
        <a:bodyPr/>
        <a:lstStyle/>
        <a:p>
          <a:endParaRPr lang="en-US"/>
        </a:p>
      </dgm:t>
    </dgm:pt>
    <dgm:pt modelId="{9B478541-6440-49FC-B547-12DB5811068F}" type="sibTrans" cxnId="{01097623-FAA2-4796-8D41-AF0F0551DB63}">
      <dgm:prSet/>
      <dgm:spPr/>
      <dgm:t>
        <a:bodyPr/>
        <a:lstStyle/>
        <a:p>
          <a:endParaRPr lang="en-US"/>
        </a:p>
      </dgm:t>
    </dgm:pt>
    <dgm:pt modelId="{3AD34C4B-6ACC-49C4-AD0A-86D339D63CF5}" type="pres">
      <dgm:prSet presAssocID="{AED14775-BFD5-4949-8BB1-338251BDD1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AABE5-1D3E-4CDC-AB1F-BABC93A55576}" type="pres">
      <dgm:prSet presAssocID="{5FBE55DA-FA82-4862-8549-CA4519A6C4EE}" presName="node" presStyleLbl="node1" presStyleIdx="0" presStyleCnt="5" custScaleX="116613" custScaleY="1794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A2D497E-5478-4F48-ADE4-E55C21E58AA6}" type="pres">
      <dgm:prSet presAssocID="{5FBE55DA-FA82-4862-8549-CA4519A6C4EE}" presName="spNode" presStyleCnt="0"/>
      <dgm:spPr/>
      <dgm:t>
        <a:bodyPr/>
        <a:lstStyle/>
        <a:p>
          <a:endParaRPr lang="en-US"/>
        </a:p>
      </dgm:t>
    </dgm:pt>
    <dgm:pt modelId="{6F08DD8B-98B7-403E-9A70-55767017137A}" type="pres">
      <dgm:prSet presAssocID="{55B045CC-7FEF-459F-9E6A-B3681D0FA9F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25051C7-F459-4244-B6CE-DBE2ED47CA59}" type="pres">
      <dgm:prSet presAssocID="{B46ED217-2AB5-4FCD-AAC1-DF8278AFBE76}" presName="node" presStyleLbl="node1" presStyleIdx="1" presStyleCnt="5" custScaleX="116613" custScaleY="1794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03FD2EF-00D5-4C91-9130-E7035CADD83E}" type="pres">
      <dgm:prSet presAssocID="{B46ED217-2AB5-4FCD-AAC1-DF8278AFBE76}" presName="spNode" presStyleCnt="0"/>
      <dgm:spPr/>
      <dgm:t>
        <a:bodyPr/>
        <a:lstStyle/>
        <a:p>
          <a:endParaRPr lang="en-US"/>
        </a:p>
      </dgm:t>
    </dgm:pt>
    <dgm:pt modelId="{BB301EEA-F8FB-4C26-9B76-95E10B7ABEF8}" type="pres">
      <dgm:prSet presAssocID="{4E2B3C4C-2C2A-4A3B-99A0-DBBD86DC507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0526F46-3298-4C5E-BD08-DA09C3EF07A9}" type="pres">
      <dgm:prSet presAssocID="{3997CE6E-1064-4E71-8E7C-5CFAE9B8178F}" presName="node" presStyleLbl="node1" presStyleIdx="2" presStyleCnt="5" custScaleX="116613" custScaleY="1794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5DD2B6D-1EF4-44E9-9991-D0A75F6D618D}" type="pres">
      <dgm:prSet presAssocID="{3997CE6E-1064-4E71-8E7C-5CFAE9B8178F}" presName="spNode" presStyleCnt="0"/>
      <dgm:spPr/>
      <dgm:t>
        <a:bodyPr/>
        <a:lstStyle/>
        <a:p>
          <a:endParaRPr lang="en-US"/>
        </a:p>
      </dgm:t>
    </dgm:pt>
    <dgm:pt modelId="{27267A4D-9EFE-4B94-AA57-D3BE9D665185}" type="pres">
      <dgm:prSet presAssocID="{DB451218-8D40-475F-AF8C-C40D9454211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A5C1E7E-86EE-48C1-A463-7AFE1156872A}" type="pres">
      <dgm:prSet presAssocID="{0AC680F9-8789-4EAD-9610-7D7D53675976}" presName="node" presStyleLbl="node1" presStyleIdx="3" presStyleCnt="5" custScaleX="116613" custScaleY="1794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BA68EC4-0F58-4A8F-AFF7-871149B8E77C}" type="pres">
      <dgm:prSet presAssocID="{0AC680F9-8789-4EAD-9610-7D7D53675976}" presName="spNode" presStyleCnt="0"/>
      <dgm:spPr/>
      <dgm:t>
        <a:bodyPr/>
        <a:lstStyle/>
        <a:p>
          <a:endParaRPr lang="en-US"/>
        </a:p>
      </dgm:t>
    </dgm:pt>
    <dgm:pt modelId="{A95B99CB-9C5B-4643-8BB7-A186AE67DB0C}" type="pres">
      <dgm:prSet presAssocID="{67C55684-835C-4F9E-BEE4-70CEADF42F7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242C675-52D9-402B-96B1-28C2BFAB2315}" type="pres">
      <dgm:prSet presAssocID="{23CCC57D-72A5-45B0-B81A-3329C2CBA92D}" presName="node" presStyleLbl="node1" presStyleIdx="4" presStyleCnt="5" custScaleX="116613" custScaleY="1794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C65D31E-76A4-4997-9816-5908CDCEA67F}" type="pres">
      <dgm:prSet presAssocID="{23CCC57D-72A5-45B0-B81A-3329C2CBA92D}" presName="spNode" presStyleCnt="0"/>
      <dgm:spPr/>
      <dgm:t>
        <a:bodyPr/>
        <a:lstStyle/>
        <a:p>
          <a:endParaRPr lang="en-US"/>
        </a:p>
      </dgm:t>
    </dgm:pt>
    <dgm:pt modelId="{D2E66D11-49B5-4180-AA5A-967B2BB1B748}" type="pres">
      <dgm:prSet presAssocID="{9B478541-6440-49FC-B547-12DB5811068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12599CF-2552-403E-8DF4-DA0AAEFD26E4}" type="presOf" srcId="{4E2B3C4C-2C2A-4A3B-99A0-DBBD86DC507A}" destId="{BB301EEA-F8FB-4C26-9B76-95E10B7ABEF8}" srcOrd="0" destOrd="0" presId="urn:microsoft.com/office/officeart/2005/8/layout/cycle6"/>
    <dgm:cxn modelId="{9401E78A-D831-4F27-A8B4-9CB19375F813}" srcId="{AED14775-BFD5-4949-8BB1-338251BDD134}" destId="{5FBE55DA-FA82-4862-8549-CA4519A6C4EE}" srcOrd="0" destOrd="0" parTransId="{B7949A94-BE16-4DA0-9B9C-C4246529D392}" sibTransId="{55B045CC-7FEF-459F-9E6A-B3681D0FA9F8}"/>
    <dgm:cxn modelId="{F6D10875-B4E6-4F79-A207-413A9FEE7DB5}" srcId="{AED14775-BFD5-4949-8BB1-338251BDD134}" destId="{3997CE6E-1064-4E71-8E7C-5CFAE9B8178F}" srcOrd="2" destOrd="0" parTransId="{689ACFCD-574E-456D-8653-77754D93A4B0}" sibTransId="{DB451218-8D40-475F-AF8C-C40D94542119}"/>
    <dgm:cxn modelId="{CAB267A7-A092-49B1-A64B-EB2304EE8E16}" srcId="{AED14775-BFD5-4949-8BB1-338251BDD134}" destId="{0AC680F9-8789-4EAD-9610-7D7D53675976}" srcOrd="3" destOrd="0" parTransId="{94BB6BB9-6002-4333-98C8-D7F78A6949A7}" sibTransId="{67C55684-835C-4F9E-BEE4-70CEADF42F70}"/>
    <dgm:cxn modelId="{F9E470EA-E89B-4899-BC79-4DC0DDA92BF8}" type="presOf" srcId="{DB451218-8D40-475F-AF8C-C40D94542119}" destId="{27267A4D-9EFE-4B94-AA57-D3BE9D665185}" srcOrd="0" destOrd="0" presId="urn:microsoft.com/office/officeart/2005/8/layout/cycle6"/>
    <dgm:cxn modelId="{9302B19C-E8CD-4154-B178-8173D31D1389}" type="presOf" srcId="{23CCC57D-72A5-45B0-B81A-3329C2CBA92D}" destId="{B242C675-52D9-402B-96B1-28C2BFAB2315}" srcOrd="0" destOrd="0" presId="urn:microsoft.com/office/officeart/2005/8/layout/cycle6"/>
    <dgm:cxn modelId="{0B90FC76-8188-45FE-A9CA-904BC25307A7}" type="presOf" srcId="{3997CE6E-1064-4E71-8E7C-5CFAE9B8178F}" destId="{A0526F46-3298-4C5E-BD08-DA09C3EF07A9}" srcOrd="0" destOrd="0" presId="urn:microsoft.com/office/officeart/2005/8/layout/cycle6"/>
    <dgm:cxn modelId="{F6997005-8C06-4AA9-908E-4DA30CA80202}" type="presOf" srcId="{AED14775-BFD5-4949-8BB1-338251BDD134}" destId="{3AD34C4B-6ACC-49C4-AD0A-86D339D63CF5}" srcOrd="0" destOrd="0" presId="urn:microsoft.com/office/officeart/2005/8/layout/cycle6"/>
    <dgm:cxn modelId="{2CE63447-1384-42E0-86D5-F7DBBE22DA37}" type="presOf" srcId="{B46ED217-2AB5-4FCD-AAC1-DF8278AFBE76}" destId="{825051C7-F459-4244-B6CE-DBE2ED47CA59}" srcOrd="0" destOrd="0" presId="urn:microsoft.com/office/officeart/2005/8/layout/cycle6"/>
    <dgm:cxn modelId="{BF9299ED-578B-4AFE-A55F-71C56D38AE07}" type="presOf" srcId="{5FBE55DA-FA82-4862-8549-CA4519A6C4EE}" destId="{37EAABE5-1D3E-4CDC-AB1F-BABC93A55576}" srcOrd="0" destOrd="0" presId="urn:microsoft.com/office/officeart/2005/8/layout/cycle6"/>
    <dgm:cxn modelId="{0330A690-C52C-43B6-8D27-0EAB990EEEA1}" srcId="{AED14775-BFD5-4949-8BB1-338251BDD134}" destId="{B46ED217-2AB5-4FCD-AAC1-DF8278AFBE76}" srcOrd="1" destOrd="0" parTransId="{AF3292A6-DDB5-42A6-A975-6FF69CF8903E}" sibTransId="{4E2B3C4C-2C2A-4A3B-99A0-DBBD86DC507A}"/>
    <dgm:cxn modelId="{000112E5-C40A-4767-B052-643BAF3C32DA}" type="presOf" srcId="{55B045CC-7FEF-459F-9E6A-B3681D0FA9F8}" destId="{6F08DD8B-98B7-403E-9A70-55767017137A}" srcOrd="0" destOrd="0" presId="urn:microsoft.com/office/officeart/2005/8/layout/cycle6"/>
    <dgm:cxn modelId="{235A931A-FE4C-40C6-B2D2-7E051E9189C1}" type="presOf" srcId="{0AC680F9-8789-4EAD-9610-7D7D53675976}" destId="{1A5C1E7E-86EE-48C1-A463-7AFE1156872A}" srcOrd="0" destOrd="0" presId="urn:microsoft.com/office/officeart/2005/8/layout/cycle6"/>
    <dgm:cxn modelId="{D37732B3-8A15-4288-AD46-632E95B66853}" type="presOf" srcId="{9B478541-6440-49FC-B547-12DB5811068F}" destId="{D2E66D11-49B5-4180-AA5A-967B2BB1B748}" srcOrd="0" destOrd="0" presId="urn:microsoft.com/office/officeart/2005/8/layout/cycle6"/>
    <dgm:cxn modelId="{D7FEFBF9-6341-4E3E-809E-8DBE25F1E0B9}" type="presOf" srcId="{67C55684-835C-4F9E-BEE4-70CEADF42F70}" destId="{A95B99CB-9C5B-4643-8BB7-A186AE67DB0C}" srcOrd="0" destOrd="0" presId="urn:microsoft.com/office/officeart/2005/8/layout/cycle6"/>
    <dgm:cxn modelId="{01097623-FAA2-4796-8D41-AF0F0551DB63}" srcId="{AED14775-BFD5-4949-8BB1-338251BDD134}" destId="{23CCC57D-72A5-45B0-B81A-3329C2CBA92D}" srcOrd="4" destOrd="0" parTransId="{C751DA92-F20D-4D5D-B033-73260E1AECF4}" sibTransId="{9B478541-6440-49FC-B547-12DB5811068F}"/>
    <dgm:cxn modelId="{6752F639-F7DE-4FDB-B61B-BF7F0A943973}" type="presParOf" srcId="{3AD34C4B-6ACC-49C4-AD0A-86D339D63CF5}" destId="{37EAABE5-1D3E-4CDC-AB1F-BABC93A55576}" srcOrd="0" destOrd="0" presId="urn:microsoft.com/office/officeart/2005/8/layout/cycle6"/>
    <dgm:cxn modelId="{BB3AD866-A71F-4D9B-9EC9-FF1209FA1B9B}" type="presParOf" srcId="{3AD34C4B-6ACC-49C4-AD0A-86D339D63CF5}" destId="{9A2D497E-5478-4F48-ADE4-E55C21E58AA6}" srcOrd="1" destOrd="0" presId="urn:microsoft.com/office/officeart/2005/8/layout/cycle6"/>
    <dgm:cxn modelId="{379DB54E-4B36-4E77-870D-AEAAEBD2427D}" type="presParOf" srcId="{3AD34C4B-6ACC-49C4-AD0A-86D339D63CF5}" destId="{6F08DD8B-98B7-403E-9A70-55767017137A}" srcOrd="2" destOrd="0" presId="urn:microsoft.com/office/officeart/2005/8/layout/cycle6"/>
    <dgm:cxn modelId="{A93E091F-AD1C-4A13-B5A1-1AC7699159CC}" type="presParOf" srcId="{3AD34C4B-6ACC-49C4-AD0A-86D339D63CF5}" destId="{825051C7-F459-4244-B6CE-DBE2ED47CA59}" srcOrd="3" destOrd="0" presId="urn:microsoft.com/office/officeart/2005/8/layout/cycle6"/>
    <dgm:cxn modelId="{39DD0617-672E-438E-847A-DA30E40D1168}" type="presParOf" srcId="{3AD34C4B-6ACC-49C4-AD0A-86D339D63CF5}" destId="{103FD2EF-00D5-4C91-9130-E7035CADD83E}" srcOrd="4" destOrd="0" presId="urn:microsoft.com/office/officeart/2005/8/layout/cycle6"/>
    <dgm:cxn modelId="{466034D9-61B5-4B04-AD7B-13B86D98F13E}" type="presParOf" srcId="{3AD34C4B-6ACC-49C4-AD0A-86D339D63CF5}" destId="{BB301EEA-F8FB-4C26-9B76-95E10B7ABEF8}" srcOrd="5" destOrd="0" presId="urn:microsoft.com/office/officeart/2005/8/layout/cycle6"/>
    <dgm:cxn modelId="{F6446E9C-BC5D-450B-B8AF-0FE41AF03A93}" type="presParOf" srcId="{3AD34C4B-6ACC-49C4-AD0A-86D339D63CF5}" destId="{A0526F46-3298-4C5E-BD08-DA09C3EF07A9}" srcOrd="6" destOrd="0" presId="urn:microsoft.com/office/officeart/2005/8/layout/cycle6"/>
    <dgm:cxn modelId="{0FC46821-BDD5-43EA-B4A8-859CB146F634}" type="presParOf" srcId="{3AD34C4B-6ACC-49C4-AD0A-86D339D63CF5}" destId="{E5DD2B6D-1EF4-44E9-9991-D0A75F6D618D}" srcOrd="7" destOrd="0" presId="urn:microsoft.com/office/officeart/2005/8/layout/cycle6"/>
    <dgm:cxn modelId="{4BEA1639-9CAE-490E-B559-34480A9D81E8}" type="presParOf" srcId="{3AD34C4B-6ACC-49C4-AD0A-86D339D63CF5}" destId="{27267A4D-9EFE-4B94-AA57-D3BE9D665185}" srcOrd="8" destOrd="0" presId="urn:microsoft.com/office/officeart/2005/8/layout/cycle6"/>
    <dgm:cxn modelId="{272D34B2-8F96-4D8D-AA8B-66AEC60F2346}" type="presParOf" srcId="{3AD34C4B-6ACC-49C4-AD0A-86D339D63CF5}" destId="{1A5C1E7E-86EE-48C1-A463-7AFE1156872A}" srcOrd="9" destOrd="0" presId="urn:microsoft.com/office/officeart/2005/8/layout/cycle6"/>
    <dgm:cxn modelId="{86FF9639-4605-44FB-B485-425ED8893B09}" type="presParOf" srcId="{3AD34C4B-6ACC-49C4-AD0A-86D339D63CF5}" destId="{DBA68EC4-0F58-4A8F-AFF7-871149B8E77C}" srcOrd="10" destOrd="0" presId="urn:microsoft.com/office/officeart/2005/8/layout/cycle6"/>
    <dgm:cxn modelId="{EBCD447E-BB07-4A1A-8AB5-9B0D47E3DA84}" type="presParOf" srcId="{3AD34C4B-6ACC-49C4-AD0A-86D339D63CF5}" destId="{A95B99CB-9C5B-4643-8BB7-A186AE67DB0C}" srcOrd="11" destOrd="0" presId="urn:microsoft.com/office/officeart/2005/8/layout/cycle6"/>
    <dgm:cxn modelId="{5B211C75-5D31-4D32-A0B8-AAA8F487B778}" type="presParOf" srcId="{3AD34C4B-6ACC-49C4-AD0A-86D339D63CF5}" destId="{B242C675-52D9-402B-96B1-28C2BFAB2315}" srcOrd="12" destOrd="0" presId="urn:microsoft.com/office/officeart/2005/8/layout/cycle6"/>
    <dgm:cxn modelId="{959C0022-BE23-437C-B1B2-14235053CC57}" type="presParOf" srcId="{3AD34C4B-6ACC-49C4-AD0A-86D339D63CF5}" destId="{9C65D31E-76A4-4997-9816-5908CDCEA67F}" srcOrd="13" destOrd="0" presId="urn:microsoft.com/office/officeart/2005/8/layout/cycle6"/>
    <dgm:cxn modelId="{40E9C972-8E3B-4D13-8F9C-4AF50919CE89}" type="presParOf" srcId="{3AD34C4B-6ACC-49C4-AD0A-86D339D63CF5}" destId="{D2E66D11-49B5-4180-AA5A-967B2BB1B74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AABE5-1D3E-4CDC-AB1F-BABC93A55576}">
      <dsp:nvSpPr>
        <dsp:cNvPr id="0" name=""/>
        <dsp:cNvSpPr/>
      </dsp:nvSpPr>
      <dsp:spPr>
        <a:xfrm>
          <a:off x="2689701" y="-226405"/>
          <a:ext cx="1117136" cy="11171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Engr</a:t>
          </a:r>
          <a:endParaRPr lang="en-US" sz="2200" kern="1200" dirty="0"/>
        </a:p>
      </dsp:txBody>
      <dsp:txXfrm>
        <a:off x="2853302" y="-62805"/>
        <a:ext cx="789934" cy="789932"/>
      </dsp:txXfrm>
    </dsp:sp>
    <dsp:sp modelId="{6F08DD8B-98B7-403E-9A70-55767017137A}">
      <dsp:nvSpPr>
        <dsp:cNvPr id="0" name=""/>
        <dsp:cNvSpPr/>
      </dsp:nvSpPr>
      <dsp:spPr>
        <a:xfrm>
          <a:off x="2002500" y="332160"/>
          <a:ext cx="2491538" cy="2491538"/>
        </a:xfrm>
        <a:custGeom>
          <a:avLst/>
          <a:gdLst/>
          <a:ahLst/>
          <a:cxnLst/>
          <a:rect l="0" t="0" r="0" b="0"/>
          <a:pathLst>
            <a:path>
              <a:moveTo>
                <a:pt x="1807073" y="133619"/>
              </a:moveTo>
              <a:arcTo wR="1245769" hR="1245769" stAng="17806811" swAng="8306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051C7-F459-4244-B6CE-DBE2ED47CA59}">
      <dsp:nvSpPr>
        <dsp:cNvPr id="0" name=""/>
        <dsp:cNvSpPr/>
      </dsp:nvSpPr>
      <dsp:spPr>
        <a:xfrm>
          <a:off x="3874498" y="634399"/>
          <a:ext cx="1117136" cy="11171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Bus</a:t>
          </a:r>
          <a:endParaRPr lang="en-US" sz="2200" kern="1200" dirty="0"/>
        </a:p>
      </dsp:txBody>
      <dsp:txXfrm>
        <a:off x="4038099" y="797999"/>
        <a:ext cx="789934" cy="789932"/>
      </dsp:txXfrm>
    </dsp:sp>
    <dsp:sp modelId="{BB301EEA-F8FB-4C26-9B76-95E10B7ABEF8}">
      <dsp:nvSpPr>
        <dsp:cNvPr id="0" name=""/>
        <dsp:cNvSpPr/>
      </dsp:nvSpPr>
      <dsp:spPr>
        <a:xfrm>
          <a:off x="2002500" y="332160"/>
          <a:ext cx="2491538" cy="2491538"/>
        </a:xfrm>
        <a:custGeom>
          <a:avLst/>
          <a:gdLst/>
          <a:ahLst/>
          <a:cxnLst/>
          <a:rect l="0" t="0" r="0" b="0"/>
          <a:pathLst>
            <a:path>
              <a:moveTo>
                <a:pt x="2478982" y="1422191"/>
              </a:moveTo>
              <a:arcTo wR="1245769" hR="1245769" stAng="488487" swAng="77204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26F46-3298-4C5E-BD08-DA09C3EF07A9}">
      <dsp:nvSpPr>
        <dsp:cNvPr id="0" name=""/>
        <dsp:cNvSpPr/>
      </dsp:nvSpPr>
      <dsp:spPr>
        <a:xfrm>
          <a:off x="3421946" y="2027212"/>
          <a:ext cx="1117136" cy="11171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CS</a:t>
          </a:r>
          <a:endParaRPr lang="en-US" sz="2200" kern="1200" dirty="0"/>
        </a:p>
      </dsp:txBody>
      <dsp:txXfrm>
        <a:off x="3585547" y="2190812"/>
        <a:ext cx="789934" cy="789932"/>
      </dsp:txXfrm>
    </dsp:sp>
    <dsp:sp modelId="{27267A4D-9EFE-4B94-AA57-D3BE9D665185}">
      <dsp:nvSpPr>
        <dsp:cNvPr id="0" name=""/>
        <dsp:cNvSpPr/>
      </dsp:nvSpPr>
      <dsp:spPr>
        <a:xfrm>
          <a:off x="2002500" y="332160"/>
          <a:ext cx="2491538" cy="2491538"/>
        </a:xfrm>
        <a:custGeom>
          <a:avLst/>
          <a:gdLst/>
          <a:ahLst/>
          <a:cxnLst/>
          <a:rect l="0" t="0" r="0" b="0"/>
          <a:pathLst>
            <a:path>
              <a:moveTo>
                <a:pt x="1416005" y="2479851"/>
              </a:moveTo>
              <a:arcTo wR="1245769" hR="1245769" stAng="4928752" swAng="94249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C1E7E-86EE-48C1-A463-7AFE1156872A}">
      <dsp:nvSpPr>
        <dsp:cNvPr id="0" name=""/>
        <dsp:cNvSpPr/>
      </dsp:nvSpPr>
      <dsp:spPr>
        <a:xfrm>
          <a:off x="1957457" y="2027212"/>
          <a:ext cx="1117136" cy="11171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Scien</a:t>
          </a:r>
          <a:endParaRPr lang="en-US" sz="2200" kern="1200" dirty="0"/>
        </a:p>
      </dsp:txBody>
      <dsp:txXfrm>
        <a:off x="2121058" y="2190812"/>
        <a:ext cx="789934" cy="789932"/>
      </dsp:txXfrm>
    </dsp:sp>
    <dsp:sp modelId="{A95B99CB-9C5B-4643-8BB7-A186AE67DB0C}">
      <dsp:nvSpPr>
        <dsp:cNvPr id="0" name=""/>
        <dsp:cNvSpPr/>
      </dsp:nvSpPr>
      <dsp:spPr>
        <a:xfrm>
          <a:off x="2002500" y="332160"/>
          <a:ext cx="2491538" cy="2491538"/>
        </a:xfrm>
        <a:custGeom>
          <a:avLst/>
          <a:gdLst/>
          <a:ahLst/>
          <a:cxnLst/>
          <a:rect l="0" t="0" r="0" b="0"/>
          <a:pathLst>
            <a:path>
              <a:moveTo>
                <a:pt x="82812" y="1692393"/>
              </a:moveTo>
              <a:arcTo wR="1245769" hR="1245769" stAng="9539466" swAng="77204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2C675-52D9-402B-96B1-28C2BFAB2315}">
      <dsp:nvSpPr>
        <dsp:cNvPr id="0" name=""/>
        <dsp:cNvSpPr/>
      </dsp:nvSpPr>
      <dsp:spPr>
        <a:xfrm>
          <a:off x="1504905" y="634399"/>
          <a:ext cx="1117136" cy="11171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Art</a:t>
          </a:r>
          <a:endParaRPr lang="en-US" sz="2200" kern="1200" dirty="0"/>
        </a:p>
      </dsp:txBody>
      <dsp:txXfrm>
        <a:off x="1668506" y="797999"/>
        <a:ext cx="789934" cy="789932"/>
      </dsp:txXfrm>
    </dsp:sp>
    <dsp:sp modelId="{D2E66D11-49B5-4180-AA5A-967B2BB1B748}">
      <dsp:nvSpPr>
        <dsp:cNvPr id="0" name=""/>
        <dsp:cNvSpPr/>
      </dsp:nvSpPr>
      <dsp:spPr>
        <a:xfrm>
          <a:off x="2002500" y="332160"/>
          <a:ext cx="2491538" cy="2491538"/>
        </a:xfrm>
        <a:custGeom>
          <a:avLst/>
          <a:gdLst/>
          <a:ahLst/>
          <a:cxnLst/>
          <a:rect l="0" t="0" r="0" b="0"/>
          <a:pathLst>
            <a:path>
              <a:moveTo>
                <a:pt x="434647" y="300241"/>
              </a:moveTo>
              <a:arcTo wR="1245769" hR="1245769" stAng="13762520" swAng="83066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DDC93DB-4DCF-4345-8D7B-25CA773DEE1F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D9F2F4C-48C6-44CC-A533-989F05BAF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CBB876E-008D-4B3F-A474-4702F67742A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AF62861-B85F-4EDF-AEDD-9DC862DB8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8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62861-B85F-4EDF-AEDD-9DC862DB8B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Innovation Bootcamp</a:t>
            </a:r>
            <a:r>
              <a:rPr lang="en-US" baseline="0" dirty="0" smtClean="0"/>
              <a:t> – fast-paced product-to-market workshop over weekend; inaugural event Sept 16-17, 2016 (</a:t>
            </a:r>
            <a:r>
              <a:rPr lang="en-US" baseline="0" dirty="0" err="1" smtClean="0"/>
              <a:t>CoE</a:t>
            </a:r>
            <a:r>
              <a:rPr lang="en-US" baseline="0" dirty="0" smtClean="0"/>
              <a:t>, local entrepreneurs)</a:t>
            </a:r>
          </a:p>
          <a:p>
            <a:r>
              <a:rPr lang="en-US" baseline="0" dirty="0" smtClean="0"/>
              <a:t>Faculty/Student Spark Awards – project-based funding to spark new research (sponsored by CICE)</a:t>
            </a:r>
          </a:p>
          <a:p>
            <a:r>
              <a:rPr lang="en-US" baseline="0" dirty="0" smtClean="0"/>
              <a:t>These are “immediate programs” to be deployed in 2017. Other programs are under consideration.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7C8D7-58BE-43BF-B011-E3F2A583C8A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68255-E8CD-45CD-B6FE-093E90AC82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19CF2-CBAB-4369-A1D2-5E7787130036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5659-A11A-4628-884D-FC9B805A78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8BE92-B30C-4591-BF8A-3AA4D9958AA3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A6C3500B-57AC-4AAE-AEC5-45FB2B277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E0B75-6CBA-4247-B3E2-EA0B51ADB674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007E43BA-5E4E-49E5-9E9B-913968005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19CF2-CBAB-4369-A1D2-5E7787130036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5659-A11A-4628-884D-FC9B805A78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4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23D0-F549-4859-AD9C-C7FD94246D5C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832D-9A5C-4480-94A2-8669A783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7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D9E5A-26DE-4431-A53D-52895E2BB49C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883C00EE-74A4-4B1D-A23D-614B5DCBC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7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5038D-FA45-4F82-B46C-37C789F2B608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77933E11-0A57-456C-877A-3BD1A83FE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DEA5A-9270-4CA4-A8C5-26548C21BCCD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476E7187-07B2-4C1E-999B-A844E65B3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AE5D9-12F7-4D5A-8A20-EB553C5E22F7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702CF035-E17B-4BD1-9237-DA48C6880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F11BB-390B-4E4B-8432-F5A5D1F4C06C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82592FD4-D453-430C-9684-B674B1768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67A6C-8DC5-4A7B-93AC-8AADD667BFFE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63C56414-29D3-4D9C-9253-3531818D7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23D0-F549-4859-AD9C-C7FD94246D5C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832D-9A5C-4480-94A2-8669A783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FE5B6-53C1-44DF-A5D2-2AA1C5CE5E3D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A0ECA53F-264F-4411-9131-C5637B505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8BE92-B30C-4591-BF8A-3AA4D9958AA3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A6C3500B-57AC-4AAE-AEC5-45FB2B277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9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E0B75-6CBA-4247-B3E2-EA0B51ADB674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007E43BA-5E4E-49E5-9E9B-913968005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5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3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2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64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0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8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1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4D9E5A-26DE-4431-A53D-52895E2BB49C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883C00EE-74A4-4B1D-A23D-614B5DCBC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2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88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38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4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1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5038D-FA45-4F82-B46C-37C789F2B608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77933E11-0A57-456C-877A-3BD1A83FE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DEA5A-9270-4CA4-A8C5-26548C21BCCD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476E7187-07B2-4C1E-999B-A844E65B3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AE5D9-12F7-4D5A-8A20-EB553C5E22F7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702CF035-E17B-4BD1-9237-DA48C6880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F11BB-390B-4E4B-8432-F5A5D1F4C06C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82592FD4-D453-430C-9684-B674B1768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67A6C-8DC5-4A7B-93AC-8AADD667BFFE}" type="datetime1">
              <a:rPr lang="en-US" smtClean="0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63C56414-29D3-4D9C-9253-3531818D7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3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FE5B6-53C1-44DF-A5D2-2AA1C5CE5E3D}" type="datetime1">
              <a:rPr lang="en-US" smtClean="0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9 - </a:t>
            </a:r>
            <a:fld id="{A0ECA53F-264F-4411-9131-C5637B505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C30B40-7578-49B7-B1F1-5D1A15D07D9B}" type="datetime1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9 - </a:t>
            </a:r>
            <a:fld id="{3D67BC8A-CE12-4CA0-A198-37D3FAAAD99D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C30B40-7578-49B7-B1F1-5D1A15D07D9B}" type="datetime1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Copyright © Houghton Mifflin Company.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9 - </a:t>
            </a:r>
            <a:fld id="{3D67BC8A-CE12-4CA0-A198-37D3FAAAD99D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1681-6095-41C8-AB69-743F815E7A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F855-6984-4A40-99C0-B4B535E7E6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texas.com/2015/07/newly-formed-ryze-renewables-announces-port-arthur-hq/" TargetMode="External"/><Relationship Id="rId2" Type="http://schemas.openxmlformats.org/officeDocument/2006/relationships/hyperlink" Target="http://www.cimrtech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17210"/>
          <a:stretch/>
        </p:blipFill>
        <p:spPr>
          <a:xfrm>
            <a:off x="0" y="825873"/>
            <a:ext cx="12175425" cy="60321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CICE Update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9, 2017</a:t>
            </a:r>
          </a:p>
          <a:p>
            <a:r>
              <a:rPr lang="en-US" dirty="0" smtClean="0"/>
              <a:t>Paul Latiolais, Director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5" y="5257800"/>
            <a:ext cx="5953230" cy="136546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54256" y="1523"/>
            <a:ext cx="3356878" cy="329186"/>
          </a:xfrm>
        </p:spPr>
        <p:txBody>
          <a:bodyPr/>
          <a:lstStyle/>
          <a:p>
            <a:r>
              <a:rPr lang="en-US" i="1" dirty="0" smtClean="0"/>
              <a:t>EDA-UC Briefing at </a:t>
            </a:r>
            <a:r>
              <a:rPr lang="en-US" i="1" dirty="0" smtClean="0">
                <a:solidFill>
                  <a:srgbClr val="C00000"/>
                </a:solidFill>
              </a:rPr>
              <a:t>Louisiana Tech University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6754939"/>
              </p:ext>
            </p:extLst>
          </p:nvPr>
        </p:nvGraphicFramePr>
        <p:xfrm>
          <a:off x="3471919" y="3583857"/>
          <a:ext cx="6496540" cy="291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Interdisciplinary </a:t>
            </a:r>
            <a:r>
              <a:rPr lang="en-US" dirty="0" smtClean="0"/>
              <a:t>Freshman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Interdisciplinary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Promote critical thinking, collaboration, communication, teamwork</a:t>
            </a:r>
          </a:p>
          <a:p>
            <a:r>
              <a:rPr lang="en-US" dirty="0" smtClean="0"/>
              <a:t>Lamar University’s Strategic </a:t>
            </a:r>
            <a:r>
              <a:rPr lang="en-US" dirty="0" smtClean="0"/>
              <a:t>Initiative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1 of 5 Strategic Initiatives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43" y="8279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719263"/>
            <a:ext cx="9804918" cy="440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Program</a:t>
            </a:r>
            <a:r>
              <a:rPr lang="en-US" sz="1800" dirty="0" smtClean="0"/>
              <a:t>					</a:t>
            </a:r>
            <a:r>
              <a:rPr lang="en-US" sz="1800" u="sng" dirty="0" smtClean="0"/>
              <a:t>Location</a:t>
            </a:r>
          </a:p>
          <a:p>
            <a:r>
              <a:rPr lang="en-US" sz="1800" dirty="0" smtClean="0"/>
              <a:t>Interdisciplinary Freshman </a:t>
            </a:r>
            <a:r>
              <a:rPr lang="en-US" sz="1800" dirty="0"/>
              <a:t>Experience		</a:t>
            </a:r>
            <a:r>
              <a:rPr lang="en-US" sz="1800" dirty="0" smtClean="0"/>
              <a:t>Training </a:t>
            </a:r>
            <a:r>
              <a:rPr lang="en-US" sz="1800" dirty="0"/>
              <a:t>Center/Hatchery</a:t>
            </a:r>
          </a:p>
          <a:p>
            <a:r>
              <a:rPr lang="en-US" sz="1800" dirty="0"/>
              <a:t>Innovation Bootcamp			</a:t>
            </a:r>
            <a:r>
              <a:rPr lang="en-US" sz="1800" dirty="0" smtClean="0"/>
              <a:t>	Training </a:t>
            </a:r>
            <a:r>
              <a:rPr lang="en-US" sz="1800" dirty="0"/>
              <a:t>Center </a:t>
            </a:r>
            <a:r>
              <a:rPr lang="en-US" sz="1200" dirty="0"/>
              <a:t>(Gill, Lawson, George)</a:t>
            </a:r>
          </a:p>
          <a:p>
            <a:r>
              <a:rPr lang="en-US" sz="1800" dirty="0"/>
              <a:t>Faculty/Student </a:t>
            </a:r>
            <a:r>
              <a:rPr lang="en-US" sz="1800" dirty="0" smtClean="0"/>
              <a:t>Research </a:t>
            </a:r>
            <a:r>
              <a:rPr lang="en-US" sz="1800" i="1" dirty="0" smtClean="0"/>
              <a:t>Spark</a:t>
            </a:r>
            <a:r>
              <a:rPr lang="en-US" sz="1800" dirty="0" smtClean="0"/>
              <a:t> Grants	(Across Departments)</a:t>
            </a:r>
            <a:endParaRPr lang="en-US" sz="1800" dirty="0"/>
          </a:p>
          <a:p>
            <a:r>
              <a:rPr lang="en-US" sz="1800" dirty="0"/>
              <a:t>Student Idea Development		</a:t>
            </a:r>
            <a:r>
              <a:rPr lang="en-US" sz="1800" dirty="0" smtClean="0"/>
              <a:t>	Student Hatchery</a:t>
            </a:r>
          </a:p>
          <a:p>
            <a:r>
              <a:rPr lang="en-US" sz="1800" dirty="0"/>
              <a:t>CICE </a:t>
            </a:r>
            <a:r>
              <a:rPr lang="en-US" sz="1800" dirty="0" smtClean="0"/>
              <a:t>Student Internships			Student Intern Center</a:t>
            </a:r>
            <a:endParaRPr lang="en-US" sz="1800" dirty="0"/>
          </a:p>
          <a:p>
            <a:r>
              <a:rPr lang="en-US" sz="1800" dirty="0"/>
              <a:t>Workforce Development		</a:t>
            </a:r>
            <a:r>
              <a:rPr lang="en-US" sz="1800" dirty="0" smtClean="0"/>
              <a:t>	Training </a:t>
            </a:r>
            <a:r>
              <a:rPr lang="en-US" sz="1800" dirty="0"/>
              <a:t>Center, Computer Lab</a:t>
            </a:r>
          </a:p>
          <a:p>
            <a:r>
              <a:rPr lang="en-US" sz="1800" dirty="0"/>
              <a:t>Modeling &amp; Simulation			</a:t>
            </a:r>
            <a:r>
              <a:rPr lang="en-US" sz="1800" dirty="0" smtClean="0"/>
              <a:t>	Computer </a:t>
            </a:r>
            <a:r>
              <a:rPr lang="en-US" sz="1800" dirty="0"/>
              <a:t>Lab</a:t>
            </a:r>
          </a:p>
          <a:p>
            <a:r>
              <a:rPr lang="en-US" sz="1800" dirty="0"/>
              <a:t>Big Idea Competition 			</a:t>
            </a:r>
            <a:r>
              <a:rPr lang="en-US" sz="1800" dirty="0" smtClean="0"/>
              <a:t>	Training </a:t>
            </a:r>
            <a:r>
              <a:rPr lang="en-US" sz="1800" dirty="0"/>
              <a:t>Center, Hatchery</a:t>
            </a:r>
          </a:p>
          <a:p>
            <a:r>
              <a:rPr lang="en-US" sz="1800" dirty="0"/>
              <a:t>Chamber &amp; Community </a:t>
            </a:r>
            <a:r>
              <a:rPr lang="en-US" sz="1800" dirty="0" smtClean="0"/>
              <a:t>Events		Boardroom, Training Center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86028"/>
              </p:ext>
            </p:extLst>
          </p:nvPr>
        </p:nvGraphicFramePr>
        <p:xfrm>
          <a:off x="1837094" y="1719263"/>
          <a:ext cx="883712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979"/>
                <a:gridCol w="4068147"/>
              </a:tblGrid>
              <a:tr h="3935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u="none" dirty="0" smtClean="0"/>
                        <a:t>Program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Location</a:t>
                      </a:r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Workshops</a:t>
                      </a:r>
                      <a:r>
                        <a:rPr lang="en-US" sz="1800" baseline="0" dirty="0" smtClean="0"/>
                        <a:t> in Innovation, Design Thinking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Training Center/Hatchery</a:t>
                      </a:r>
                      <a:endParaRPr lang="en-US" dirty="0" smtClean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Innovation Bootcamp </a:t>
                      </a:r>
                      <a:r>
                        <a:rPr lang="en-US" sz="1400" i="1" dirty="0" smtClean="0"/>
                        <a:t>(September)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Training Center </a:t>
                      </a:r>
                      <a:r>
                        <a:rPr lang="en-US" sz="1200" dirty="0" smtClean="0"/>
                        <a:t>(Gill, Lawson, George)</a:t>
                      </a:r>
                      <a:endParaRPr lang="en-US" sz="1200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Faculty/Student Research </a:t>
                      </a:r>
                      <a:r>
                        <a:rPr lang="en-US" sz="1800" i="1" dirty="0" smtClean="0"/>
                        <a:t>Spark</a:t>
                      </a:r>
                      <a:r>
                        <a:rPr lang="en-US" sz="1800" dirty="0" smtClean="0"/>
                        <a:t> Awards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Work Area (Across Departments)</a:t>
                      </a:r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Student Idea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 Hatchery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CICE Student Internships/Projects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Student Work Area</a:t>
                      </a:r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Workforce &amp; 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Training Center, Computer Lab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Rice Business Plan 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Boardroom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Ignite! </a:t>
                      </a:r>
                      <a:r>
                        <a:rPr lang="en-US" sz="1800" dirty="0" smtClean="0"/>
                        <a:t>Student</a:t>
                      </a:r>
                      <a:r>
                        <a:rPr lang="en-US" sz="1800" baseline="0" dirty="0" smtClean="0"/>
                        <a:t> Experience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Silicon Valley &amp; UC-Davis, Rice, TMC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Big Idea Competition </a:t>
                      </a:r>
                      <a:r>
                        <a:rPr lang="en-US" sz="1400" i="1" dirty="0" smtClean="0"/>
                        <a:t>(April)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Training Center, Hatchery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Chamber &amp; Community Events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 Center, Boardroom</a:t>
                      </a:r>
                      <a:endParaRPr lang="en-US" dirty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Industry Symposiums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r>
                        <a:rPr lang="en-US" baseline="0" dirty="0" smtClean="0"/>
                        <a:t> Center</a:t>
                      </a:r>
                      <a:endParaRPr lang="en-US" dirty="0" smtClean="0"/>
                    </a:p>
                  </a:txBody>
                  <a:tcPr/>
                </a:tc>
              </a:tr>
              <a:tr h="363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Client Consulting,</a:t>
                      </a:r>
                      <a:r>
                        <a:rPr lang="en-US" sz="1800" baseline="0" dirty="0" smtClean="0"/>
                        <a:t> Soft Landing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Office Area –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Floor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t="6121" r="41210" b="61690"/>
          <a:stretch/>
        </p:blipFill>
        <p:spPr>
          <a:xfrm>
            <a:off x="9418663" y="637487"/>
            <a:ext cx="2291255" cy="7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 Advisory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Dr</a:t>
            </a:r>
            <a:r>
              <a:rPr lang="en-US" b="1" dirty="0"/>
              <a:t>. Jack Gill </a:t>
            </a:r>
            <a:r>
              <a:rPr lang="en-US" dirty="0"/>
              <a:t>(Chairman) 	Gill Foundation (Houston) 	Founder</a:t>
            </a:r>
          </a:p>
          <a:p>
            <a:r>
              <a:rPr lang="en-US" b="1" dirty="0"/>
              <a:t>Larry Lawson</a:t>
            </a:r>
            <a:r>
              <a:rPr lang="en-US" dirty="0"/>
              <a:t> 		</a:t>
            </a:r>
            <a:r>
              <a:rPr lang="en-US" dirty="0" err="1"/>
              <a:t>eCardio</a:t>
            </a:r>
            <a:r>
              <a:rPr lang="en-US" dirty="0"/>
              <a:t> (Houston)		Founder</a:t>
            </a:r>
          </a:p>
          <a:p>
            <a:r>
              <a:rPr lang="en-US" b="1" dirty="0"/>
              <a:t>Anthony George </a:t>
            </a:r>
            <a:r>
              <a:rPr lang="en-US" dirty="0"/>
              <a:t>		</a:t>
            </a:r>
            <a:r>
              <a:rPr lang="en-US" dirty="0" err="1"/>
              <a:t>FuelTrax</a:t>
            </a:r>
            <a:r>
              <a:rPr lang="en-US" dirty="0"/>
              <a:t> (Houston)		Founder</a:t>
            </a:r>
          </a:p>
          <a:p>
            <a:r>
              <a:rPr lang="en-US" b="1" dirty="0"/>
              <a:t>Kelvin Collard </a:t>
            </a:r>
            <a:r>
              <a:rPr lang="en-US" dirty="0"/>
              <a:t>		Universal Aviation (Houston) CFO</a:t>
            </a:r>
          </a:p>
          <a:p>
            <a:r>
              <a:rPr lang="en-US" b="1" dirty="0"/>
              <a:t>Gene Arnold</a:t>
            </a:r>
            <a:r>
              <a:rPr lang="en-US" dirty="0"/>
              <a:t>		Financial Services		CEO (retired)</a:t>
            </a:r>
          </a:p>
          <a:p>
            <a:r>
              <a:rPr lang="en-US" b="1" dirty="0"/>
              <a:t>Ed </a:t>
            </a:r>
            <a:r>
              <a:rPr lang="en-US" b="1" dirty="0" err="1"/>
              <a:t>Sturrock</a:t>
            </a:r>
            <a:r>
              <a:rPr lang="en-US" b="1" dirty="0"/>
              <a:t>	</a:t>
            </a:r>
            <a:r>
              <a:rPr lang="en-US" dirty="0"/>
              <a:t>	</a:t>
            </a:r>
            <a:r>
              <a:rPr lang="en-US" dirty="0" err="1" smtClean="0"/>
              <a:t>AmeriCommerce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CapOne</a:t>
            </a:r>
            <a:r>
              <a:rPr lang="en-US" sz="1600" dirty="0" smtClean="0"/>
              <a:t>)</a:t>
            </a:r>
            <a:r>
              <a:rPr lang="en-US" dirty="0"/>
              <a:t>	</a:t>
            </a:r>
            <a:r>
              <a:rPr lang="en-US" dirty="0" smtClean="0"/>
              <a:t>Founder</a:t>
            </a:r>
          </a:p>
          <a:p>
            <a:r>
              <a:rPr lang="en-US" b="1" dirty="0" smtClean="0"/>
              <a:t>Bart Simmons</a:t>
            </a:r>
            <a:r>
              <a:rPr lang="en-US" dirty="0" smtClean="0"/>
              <a:t>		Oil &amp; Gas Finance		Founder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Others </a:t>
            </a:r>
            <a:r>
              <a:rPr lang="en-US" dirty="0"/>
              <a:t>under </a:t>
            </a:r>
            <a:r>
              <a:rPr lang="en-US" dirty="0" smtClean="0"/>
              <a:t>discussion…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26" y="-188950"/>
            <a:ext cx="3793065" cy="2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Challenges/Setbacks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University, Resources</a:t>
            </a:r>
          </a:p>
          <a:p>
            <a:r>
              <a:rPr lang="en-US" dirty="0" smtClean="0"/>
              <a:t>University research (create pipeline) </a:t>
            </a:r>
            <a:r>
              <a:rPr lang="en-US" dirty="0" smtClean="0">
                <a:sym typeface="Wingdings" panose="05000000000000000000" pitchFamily="2" charset="2"/>
              </a:rPr>
              <a:t> Commercialization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Collegiate silos (bridging organization)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Building Grant requirements (Workforce Development)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Regional</a:t>
            </a:r>
          </a:p>
          <a:p>
            <a:r>
              <a:rPr lang="en-US" dirty="0" smtClean="0"/>
              <a:t>Innovation Corridor (Houston, Austin)</a:t>
            </a:r>
          </a:p>
          <a:p>
            <a:r>
              <a:rPr lang="en-US" dirty="0" smtClean="0"/>
              <a:t>Investment Capital – “Deal Flow</a:t>
            </a:r>
            <a:r>
              <a:rPr lang="en-US" dirty="0" smtClean="0"/>
              <a:t>” (Angel Network)</a:t>
            </a:r>
            <a:endParaRPr lang="en-US" dirty="0" smtClean="0"/>
          </a:p>
          <a:p>
            <a:r>
              <a:rPr lang="en-US" dirty="0" smtClean="0"/>
              <a:t>Industry Awareness (Big </a:t>
            </a:r>
            <a:r>
              <a:rPr lang="en-US" dirty="0" smtClean="0"/>
              <a:t>projects, </a:t>
            </a:r>
            <a:r>
              <a:rPr lang="en-US" dirty="0" smtClean="0"/>
              <a:t>IR, Key clients)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599278" y="3719461"/>
            <a:ext cx="2271817" cy="2833739"/>
            <a:chOff x="9024091" y="3451121"/>
            <a:chExt cx="2271817" cy="28337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1" r="32304"/>
            <a:stretch/>
          </p:blipFill>
          <p:spPr>
            <a:xfrm>
              <a:off x="9024091" y="3451121"/>
              <a:ext cx="2271817" cy="28337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256547" y="5058698"/>
              <a:ext cx="18069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cap="small" dirty="0" err="1" smtClean="0">
                  <a:solidFill>
                    <a:schemeClr val="bg1"/>
                  </a:solidFill>
                </a:rPr>
                <a:t>CarbonSAFE</a:t>
              </a:r>
              <a:endParaRPr lang="en-US" sz="2000" b="1" cap="smal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CO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</a:rPr>
                <a:t> Storage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2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CICE Facility</a:t>
            </a:r>
            <a:br>
              <a:rPr lang="en-US" dirty="0" smtClean="0"/>
            </a:br>
            <a:r>
              <a:rPr lang="en-US" sz="2000" i="1" dirty="0"/>
              <a:t>20,000 sf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58" y="1409700"/>
            <a:ext cx="9104442" cy="5448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167640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16 Offices + Conference Rooms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 Labs (2 Wet, 2 Multipurpose)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 Training Rooms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Event Center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Modeling &amp; Simulation Center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Idea Hatchery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SBDC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53253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85" y="918743"/>
            <a:ext cx="1515315" cy="15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 rot="-1879648">
            <a:off x="4992689" y="5414964"/>
            <a:ext cx="17033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Jim Gilligan Way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363934" y="2401909"/>
            <a:ext cx="1779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Rolfe Christopher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67320" y="2587645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9677508">
            <a:off x="7008425" y="5763024"/>
            <a:ext cx="4094142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3" name="Picture 2" descr="http://www.wkinsler.com/okbridges/by_highway/us_6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5715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5"/>
          <p:cNvSpPr txBox="1">
            <a:spLocks noChangeArrowheads="1"/>
          </p:cNvSpPr>
          <p:nvPr/>
        </p:nvSpPr>
        <p:spPr bwMode="auto">
          <a:xfrm>
            <a:off x="2209800" y="3079846"/>
            <a:ext cx="1219200" cy="830997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cap="small" dirty="0">
                <a:solidFill>
                  <a:srgbClr val="FF0000"/>
                </a:solidFill>
              </a:rPr>
              <a:t>NEW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Admin </a:t>
            </a:r>
            <a:r>
              <a:rPr lang="en-US" sz="1600" b="1" dirty="0" err="1">
                <a:solidFill>
                  <a:srgbClr val="FF0000"/>
                </a:solidFill>
              </a:rPr>
              <a:t>Bldg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226" name="TextBox 5"/>
          <p:cNvSpPr txBox="1">
            <a:spLocks noChangeArrowheads="1"/>
          </p:cNvSpPr>
          <p:nvPr/>
        </p:nvSpPr>
        <p:spPr bwMode="auto">
          <a:xfrm>
            <a:off x="6629400" y="1371601"/>
            <a:ext cx="2057400" cy="8302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 cap="small" dirty="0">
                <a:solidFill>
                  <a:srgbClr val="FF0000"/>
                </a:solidFill>
              </a:rPr>
              <a:t>NEW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Commercialization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Center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15126">
            <a:off x="5544555" y="5948083"/>
            <a:ext cx="5173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962400" y="3505200"/>
            <a:ext cx="1270794" cy="726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ADMIN</a:t>
            </a:r>
          </a:p>
        </p:txBody>
      </p:sp>
      <p:sp>
        <p:nvSpPr>
          <p:cNvPr id="13" name="Oval 12"/>
          <p:cNvSpPr/>
          <p:nvPr/>
        </p:nvSpPr>
        <p:spPr>
          <a:xfrm>
            <a:off x="6325467" y="2353291"/>
            <a:ext cx="1270794" cy="726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CICE</a:t>
            </a:r>
          </a:p>
        </p:txBody>
      </p:sp>
      <p:sp>
        <p:nvSpPr>
          <p:cNvPr id="14" name="Oval 13"/>
          <p:cNvSpPr/>
          <p:nvPr/>
        </p:nvSpPr>
        <p:spPr>
          <a:xfrm>
            <a:off x="2363934" y="1547542"/>
            <a:ext cx="1270794" cy="726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S &amp; 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“Gateway” to Lamar University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9798882">
            <a:off x="3513367" y="1032115"/>
            <a:ext cx="3080256" cy="233816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/>
          <a:lstStyle/>
          <a:p>
            <a:r>
              <a:rPr lang="en-US" sz="2000" dirty="0" smtClean="0"/>
              <a:t>Innovation Corridor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7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CICE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47" y="2035276"/>
            <a:ext cx="7225053" cy="4822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68"/>
            <a:ext cx="7255206" cy="4616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9" y="4510144"/>
            <a:ext cx="3286998" cy="2347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681"/>
            <a:ext cx="18288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10741" r="3028" b="10864"/>
          <a:stretch/>
        </p:blipFill>
        <p:spPr>
          <a:xfrm rot="16200000">
            <a:off x="2959101" y="-332905"/>
            <a:ext cx="6993465" cy="7526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93796" y="1718214"/>
            <a:ext cx="245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Computer Training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Center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50200" y="1972733"/>
            <a:ext cx="948269" cy="160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9808" y="5234000"/>
            <a:ext cx="13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Student Idea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Hatchery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032" y="284213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CICE Building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032" y="646330"/>
            <a:ext cx="94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 Floor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526293" y="4152122"/>
            <a:ext cx="235567" cy="2593909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10159491" y="4152122"/>
            <a:ext cx="235567" cy="2593909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04073" y="4669284"/>
            <a:ext cx="1787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Training &amp;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Event Center</a:t>
            </a:r>
          </a:p>
          <a:p>
            <a:r>
              <a:rPr lang="en-US" sz="1200" i="1" dirty="0" smtClean="0">
                <a:solidFill>
                  <a:prstClr val="black"/>
                </a:solidFill>
              </a:rPr>
              <a:t>(Holds 100+)</a:t>
            </a:r>
            <a:endParaRPr lang="en-US" dirty="0" smtClean="0">
              <a:solidFill>
                <a:prstClr val="black"/>
              </a:solidFill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Interdisciplinary Freshman Experience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Entre Bootcamp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Seminars, Classes</a:t>
            </a: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Job Fairs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1290" y="3140352"/>
            <a:ext cx="68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SBDC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3" y="6314004"/>
            <a:ext cx="1883581" cy="4320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7334" y="1386222"/>
            <a:ext cx="13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Wet Labs (2)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15594" y="1570888"/>
            <a:ext cx="652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6734" y="26862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Mech</a:t>
            </a:r>
            <a:r>
              <a:rPr lang="en-US" dirty="0" smtClean="0">
                <a:solidFill>
                  <a:prstClr val="black"/>
                </a:solidFill>
              </a:rPr>
              <a:t>/EE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Labs (2)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13994" y="580288"/>
            <a:ext cx="652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1472312" y="3063975"/>
            <a:ext cx="991407" cy="369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630780" y="2944721"/>
            <a:ext cx="1754594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7509" y="2678687"/>
            <a:ext cx="186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Workforce Dev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Support/Intake</a:t>
            </a:r>
          </a:p>
        </p:txBody>
      </p:sp>
    </p:spTree>
    <p:extLst>
      <p:ext uri="{BB962C8B-B14F-4D97-AF65-F5344CB8AC3E}">
        <p14:creationId xmlns:p14="http://schemas.microsoft.com/office/powerpoint/2010/main" val="6878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950" r="11017" b="2839"/>
          <a:stretch/>
        </p:blipFill>
        <p:spPr>
          <a:xfrm rot="16200000">
            <a:off x="3268445" y="-1869059"/>
            <a:ext cx="6911997" cy="10650115"/>
          </a:xfrm>
          <a:prstGeom prst="rect">
            <a:avLst/>
          </a:prstGeo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5183985" y="350672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387187" y="350671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818989" y="3515183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022191" y="3515178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407422" y="3515178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610624" y="3515173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838460" y="307170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41662" y="3071704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90854" y="3174998"/>
            <a:ext cx="1769532" cy="365593"/>
            <a:chOff x="5415080" y="3416582"/>
            <a:chExt cx="3802172" cy="498129"/>
          </a:xfrm>
        </p:grpSpPr>
        <p:sp>
          <p:nvSpPr>
            <p:cNvPr id="6" name="Rectangle 5"/>
            <p:cNvSpPr/>
            <p:nvPr/>
          </p:nvSpPr>
          <p:spPr>
            <a:xfrm>
              <a:off x="5415080" y="3416582"/>
              <a:ext cx="3802172" cy="4981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0"/>
              <a:endCxn id="6" idx="2"/>
            </p:cNvCxnSpPr>
            <p:nvPr/>
          </p:nvCxnSpPr>
          <p:spPr>
            <a:xfrm>
              <a:off x="7316166" y="3416582"/>
              <a:ext cx="0" cy="49812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5415080" y="3665647"/>
              <a:ext cx="380217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5861318" y="437032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064520" y="437031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80789" y="392684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083991" y="392684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83985" y="392684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387187" y="392684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407422" y="393530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610624" y="39352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33183" y="4030135"/>
            <a:ext cx="1769532" cy="365593"/>
            <a:chOff x="5415080" y="3416582"/>
            <a:chExt cx="3802172" cy="498129"/>
          </a:xfrm>
        </p:grpSpPr>
        <p:sp>
          <p:nvSpPr>
            <p:cNvPr id="32" name="Rectangle 31"/>
            <p:cNvSpPr/>
            <p:nvPr/>
          </p:nvSpPr>
          <p:spPr>
            <a:xfrm>
              <a:off x="5415080" y="3416582"/>
              <a:ext cx="3802172" cy="4981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>
            <a:xfrm>
              <a:off x="7316166" y="3416582"/>
              <a:ext cx="0" cy="49812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1"/>
              <a:endCxn id="32" idx="3"/>
            </p:cNvCxnSpPr>
            <p:nvPr/>
          </p:nvCxnSpPr>
          <p:spPr>
            <a:xfrm>
              <a:off x="5415080" y="3665647"/>
              <a:ext cx="380217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225835" y="2175660"/>
            <a:ext cx="22267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Student Intern Center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2410475" y="2085364"/>
            <a:ext cx="505657" cy="28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703089" y="2292163"/>
            <a:ext cx="0" cy="5056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13899" y="2480234"/>
            <a:ext cx="750152" cy="5559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090854" y="3193524"/>
            <a:ext cx="1769532" cy="342084"/>
          </a:xfrm>
          <a:prstGeom prst="roundRect">
            <a:avLst/>
          </a:prstGeom>
          <a:solidFill>
            <a:schemeClr val="tx1"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9032" y="64633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r>
              <a:rPr lang="en-US" dirty="0" smtClean="0">
                <a:solidFill>
                  <a:prstClr val="black"/>
                </a:solidFill>
              </a:rPr>
              <a:t> Floor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9032" y="284213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CICE Building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56896" y="4043413"/>
            <a:ext cx="1769532" cy="342084"/>
          </a:xfrm>
          <a:prstGeom prst="roundRect">
            <a:avLst/>
          </a:prstGeom>
          <a:solidFill>
            <a:schemeClr val="tx1"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0181" y="3466166"/>
            <a:ext cx="2123279" cy="553738"/>
            <a:chOff x="4421303" y="3466166"/>
            <a:chExt cx="2123279" cy="553738"/>
          </a:xfrm>
        </p:grpSpPr>
        <p:sp>
          <p:nvSpPr>
            <p:cNvPr id="2" name="Rectangle 1"/>
            <p:cNvSpPr/>
            <p:nvPr/>
          </p:nvSpPr>
          <p:spPr>
            <a:xfrm>
              <a:off x="4421303" y="3535607"/>
              <a:ext cx="2123279" cy="484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21303" y="3466166"/>
              <a:ext cx="421480" cy="287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66051" y="3466681"/>
            <a:ext cx="239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Tech Analyst (Student)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Business Analyst (Student)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Tutor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950" r="11017" b="2839"/>
          <a:stretch/>
        </p:blipFill>
        <p:spPr>
          <a:xfrm rot="16200000">
            <a:off x="3268445" y="-1869059"/>
            <a:ext cx="6911997" cy="10650115"/>
          </a:xfrm>
          <a:prstGeom prst="rect">
            <a:avLst/>
          </a:prstGeo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5183985" y="350672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387187" y="350671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818989" y="3515183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022191" y="3515178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407422" y="3515178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610624" y="3515173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838460" y="307170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041662" y="3071704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90854" y="3174998"/>
            <a:ext cx="1769532" cy="365593"/>
            <a:chOff x="5415080" y="3416582"/>
            <a:chExt cx="3802172" cy="498129"/>
          </a:xfrm>
        </p:grpSpPr>
        <p:sp>
          <p:nvSpPr>
            <p:cNvPr id="6" name="Rectangle 5"/>
            <p:cNvSpPr/>
            <p:nvPr/>
          </p:nvSpPr>
          <p:spPr>
            <a:xfrm>
              <a:off x="5415080" y="3416582"/>
              <a:ext cx="3802172" cy="4981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0"/>
              <a:endCxn id="6" idx="2"/>
            </p:cNvCxnSpPr>
            <p:nvPr/>
          </p:nvCxnSpPr>
          <p:spPr>
            <a:xfrm>
              <a:off x="7316166" y="3416582"/>
              <a:ext cx="0" cy="49812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1"/>
              <a:endCxn id="6" idx="3"/>
            </p:cNvCxnSpPr>
            <p:nvPr/>
          </p:nvCxnSpPr>
          <p:spPr>
            <a:xfrm>
              <a:off x="5415080" y="3665647"/>
              <a:ext cx="380217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5861318" y="437032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064520" y="4370315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80789" y="392684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083991" y="392684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183985" y="3926846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387187" y="392684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407422" y="393530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610624" y="39352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133183" y="4030135"/>
            <a:ext cx="1769532" cy="365593"/>
            <a:chOff x="5415080" y="3416582"/>
            <a:chExt cx="3802172" cy="498129"/>
          </a:xfrm>
        </p:grpSpPr>
        <p:sp>
          <p:nvSpPr>
            <p:cNvPr id="32" name="Rectangle 31"/>
            <p:cNvSpPr/>
            <p:nvPr/>
          </p:nvSpPr>
          <p:spPr>
            <a:xfrm>
              <a:off x="5415080" y="3416582"/>
              <a:ext cx="3802172" cy="4981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>
            <a:xfrm>
              <a:off x="7316166" y="3416582"/>
              <a:ext cx="0" cy="49812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1"/>
              <a:endCxn id="32" idx="3"/>
            </p:cNvCxnSpPr>
            <p:nvPr/>
          </p:nvCxnSpPr>
          <p:spPr>
            <a:xfrm>
              <a:off x="5415080" y="3665647"/>
              <a:ext cx="3802172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225835" y="2175660"/>
            <a:ext cx="196682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Student </a:t>
            </a:r>
            <a:r>
              <a:rPr lang="en-US" dirty="0" smtClean="0"/>
              <a:t>Work Area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571351" y="2769833"/>
            <a:ext cx="1233996" cy="97696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  <a:p>
            <a:pPr algn="ctr"/>
            <a:r>
              <a:rPr lang="en-US" sz="2300" i="1" dirty="0" smtClean="0">
                <a:solidFill>
                  <a:srgbClr val="FF0000"/>
                </a:solidFill>
              </a:rPr>
              <a:t>(Visitor)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03830" y="5228948"/>
            <a:ext cx="818225" cy="1425442"/>
          </a:xfrm>
          <a:prstGeom prst="round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Assoc.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6311" y="1813428"/>
            <a:ext cx="789132" cy="457776"/>
          </a:xfrm>
          <a:prstGeom prst="roundRect">
            <a:avLst/>
          </a:prstGeom>
          <a:solidFill>
            <a:srgbClr val="548235">
              <a:alpha val="30196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Claimed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6311" y="2691975"/>
            <a:ext cx="789132" cy="457776"/>
          </a:xfrm>
          <a:prstGeom prst="roundRect">
            <a:avLst/>
          </a:prstGeom>
          <a:solidFill>
            <a:schemeClr val="tx1"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Staff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6311" y="2250584"/>
            <a:ext cx="789132" cy="45777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Tentative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0069" y="6009917"/>
            <a:ext cx="1481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SBDC Offices</a:t>
            </a:r>
          </a:p>
          <a:p>
            <a:r>
              <a:rPr lang="en-US" sz="1600" i="1" dirty="0" smtClean="0"/>
              <a:t>on 1</a:t>
            </a:r>
            <a:r>
              <a:rPr lang="en-US" sz="1600" i="1" baseline="30000" dirty="0" smtClean="0"/>
              <a:t>st</a:t>
            </a:r>
            <a:r>
              <a:rPr lang="en-US" sz="1600" i="1" dirty="0" smtClean="0"/>
              <a:t> Floor</a:t>
            </a:r>
            <a:endParaRPr lang="en-US" sz="1600" i="1" dirty="0"/>
          </a:p>
        </p:txBody>
      </p:sp>
      <p:sp>
        <p:nvSpPr>
          <p:cNvPr id="54" name="Rounded Rectangle 53"/>
          <p:cNvSpPr/>
          <p:nvPr/>
        </p:nvSpPr>
        <p:spPr>
          <a:xfrm>
            <a:off x="4791738" y="5245617"/>
            <a:ext cx="844845" cy="1170710"/>
          </a:xfrm>
          <a:prstGeom prst="round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Pgm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Mgr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2410475" y="2085364"/>
            <a:ext cx="505657" cy="28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8052049" y="5204258"/>
            <a:ext cx="825623" cy="144186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CIMR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Tech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13899" y="2480234"/>
            <a:ext cx="750152" cy="5559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912032" y="761306"/>
            <a:ext cx="818225" cy="1201882"/>
          </a:xfrm>
          <a:prstGeom prst="roundRect">
            <a:avLst/>
          </a:prstGeom>
          <a:solidFill>
            <a:srgbClr val="548235">
              <a:alpha val="30196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Port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Mgmt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90854" y="3193524"/>
            <a:ext cx="1769532" cy="342084"/>
          </a:xfrm>
          <a:prstGeom prst="roundRect">
            <a:avLst/>
          </a:prstGeom>
          <a:solidFill>
            <a:schemeClr val="tx1"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761960" y="791336"/>
            <a:ext cx="794782" cy="117185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Digital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DLC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156896" y="4043413"/>
            <a:ext cx="1769532" cy="342084"/>
          </a:xfrm>
          <a:prstGeom prst="roundRect">
            <a:avLst/>
          </a:prstGeom>
          <a:solidFill>
            <a:schemeClr val="tx1"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265613" y="791336"/>
            <a:ext cx="1418033" cy="117185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HPC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Center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648139" y="149902"/>
            <a:ext cx="1301876" cy="181328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2400" strike="dblStrike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30181" y="3466166"/>
            <a:ext cx="2123279" cy="553738"/>
            <a:chOff x="4421303" y="3466166"/>
            <a:chExt cx="2123279" cy="553738"/>
          </a:xfrm>
        </p:grpSpPr>
        <p:sp>
          <p:nvSpPr>
            <p:cNvPr id="2" name="Rectangle 1"/>
            <p:cNvSpPr/>
            <p:nvPr/>
          </p:nvSpPr>
          <p:spPr>
            <a:xfrm>
              <a:off x="4421303" y="3535607"/>
              <a:ext cx="2123279" cy="484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21303" y="3466166"/>
              <a:ext cx="421480" cy="287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66051" y="3466681"/>
            <a:ext cx="239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Tech Analyst</a:t>
            </a:r>
          </a:p>
          <a:p>
            <a:r>
              <a:rPr lang="en-US" sz="1600" i="1" dirty="0" smtClean="0"/>
              <a:t>Business Analyst</a:t>
            </a:r>
          </a:p>
          <a:p>
            <a:r>
              <a:rPr lang="en-US" sz="1600" i="1" dirty="0" smtClean="0"/>
              <a:t>Tutor</a:t>
            </a:r>
            <a:endParaRPr lang="en-US" sz="1600" i="1" dirty="0"/>
          </a:p>
        </p:txBody>
      </p:sp>
      <p:sp>
        <p:nvSpPr>
          <p:cNvPr id="72" name="Rounded Rectangle 71"/>
          <p:cNvSpPr/>
          <p:nvPr/>
        </p:nvSpPr>
        <p:spPr>
          <a:xfrm>
            <a:off x="10977479" y="4039798"/>
            <a:ext cx="833496" cy="1171852"/>
          </a:xfrm>
          <a:prstGeom prst="roundRect">
            <a:avLst/>
          </a:prstGeom>
          <a:solidFill>
            <a:srgbClr val="548235">
              <a:alpha val="29804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Core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Worx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635399" y="160474"/>
            <a:ext cx="1314616" cy="1802714"/>
          </a:xfrm>
          <a:prstGeom prst="roundRect">
            <a:avLst/>
          </a:prstGeom>
          <a:solidFill>
            <a:srgbClr val="548235">
              <a:alpha val="29804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Port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Mgmt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433123" y="791336"/>
            <a:ext cx="794782" cy="117185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1-Day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Cowork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06" y="-34228"/>
            <a:ext cx="358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</a:t>
            </a:r>
            <a:r>
              <a:rPr lang="en-US" sz="2000" b="1" i="1" baseline="30000" dirty="0" smtClean="0"/>
              <a:t>nd</a:t>
            </a:r>
            <a:r>
              <a:rPr lang="en-US" sz="2000" b="1" i="1" dirty="0" smtClean="0"/>
              <a:t> Floor</a:t>
            </a:r>
            <a:endParaRPr lang="en-US" sz="2000" b="1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268651" y="5718351"/>
            <a:ext cx="1178241" cy="34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Boardroom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33045" y="6055637"/>
            <a:ext cx="117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Room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56237" y="809243"/>
            <a:ext cx="84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Break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Room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29898" y="43970"/>
            <a:ext cx="358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Center for Innovation, Commercialization &amp; Entrepreneurship</a:t>
            </a:r>
            <a:endParaRPr lang="en-US" sz="1600" i="1" dirty="0"/>
          </a:p>
        </p:txBody>
      </p:sp>
      <p:sp>
        <p:nvSpPr>
          <p:cNvPr id="62" name="Rounded Rectangle 61"/>
          <p:cNvSpPr/>
          <p:nvPr/>
        </p:nvSpPr>
        <p:spPr>
          <a:xfrm>
            <a:off x="3047970" y="5128181"/>
            <a:ext cx="955860" cy="1517999"/>
          </a:xfrm>
          <a:prstGeom prst="roundRect">
            <a:avLst/>
          </a:prstGeom>
          <a:solidFill>
            <a:schemeClr val="bg2">
              <a:lumMod val="50000"/>
              <a:alpha val="5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931031" y="5204258"/>
            <a:ext cx="825623" cy="144186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T&amp;L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Solns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220162" y="5211650"/>
            <a:ext cx="794782" cy="117185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lIns="0" rIns="0"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Southern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Creole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603028" y="791336"/>
            <a:ext cx="794782" cy="1171852"/>
          </a:xfrm>
          <a:prstGeom prst="roundRect">
            <a:avLst/>
          </a:prstGeom>
          <a:solidFill>
            <a:schemeClr val="accent6">
              <a:lumMod val="75000"/>
              <a:alpha val="30196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IBW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957950" y="2920791"/>
            <a:ext cx="833496" cy="117185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9804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(?)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Synergy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XP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46" y="3741962"/>
            <a:ext cx="1442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Potential Clients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Synergy XP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LEARN Center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 smtClean="0"/>
              <a:t>Chamber Soft Landing (1-2)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06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"/>
            <a:ext cx="12192000" cy="6525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of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Landscape</a:t>
            </a:r>
          </a:p>
          <a:p>
            <a:r>
              <a:rPr lang="en-US" sz="2800" dirty="0" smtClean="0"/>
              <a:t>Single industry </a:t>
            </a:r>
            <a:r>
              <a:rPr lang="en-US" sz="2800" dirty="0" smtClean="0"/>
              <a:t>dependency</a:t>
            </a:r>
          </a:p>
          <a:p>
            <a:r>
              <a:rPr lang="en-US" sz="2800" dirty="0" smtClean="0"/>
              <a:t>High unemployment, poverty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Needs </a:t>
            </a:r>
          </a:p>
          <a:p>
            <a:r>
              <a:rPr lang="en-US" sz="2800" dirty="0" smtClean="0"/>
              <a:t>Economic diversity – introduce innovation-based businesses </a:t>
            </a:r>
          </a:p>
          <a:p>
            <a:r>
              <a:rPr lang="en-US" sz="2800" dirty="0" smtClean="0"/>
              <a:t>Create culture of Innovation </a:t>
            </a:r>
          </a:p>
          <a:p>
            <a:endParaRPr lang="en-US" sz="2800" dirty="0" smtClean="0"/>
          </a:p>
          <a:p>
            <a:r>
              <a:rPr lang="en-US" sz="2800" i="1" dirty="0" smtClean="0"/>
              <a:t>What to do with Lamar University?....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832D-9A5C-4480-94A2-8669A78340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Develop </a:t>
            </a:r>
            <a:r>
              <a:rPr lang="en-US" sz="2800" dirty="0"/>
              <a:t>innovation-based industries to </a:t>
            </a:r>
            <a:r>
              <a:rPr lang="en-US" sz="2800" dirty="0" smtClean="0"/>
              <a:t>				diversify economy of </a:t>
            </a:r>
            <a:r>
              <a:rPr lang="en-US" sz="2800" dirty="0"/>
              <a:t>SE </a:t>
            </a:r>
            <a:r>
              <a:rPr lang="en-US" sz="2800" dirty="0" smtClean="0"/>
              <a:t>Texas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CICE </a:t>
            </a:r>
            <a:r>
              <a:rPr lang="en-US" sz="2800" dirty="0" smtClean="0"/>
              <a:t>– </a:t>
            </a:r>
            <a:r>
              <a:rPr lang="en-US" sz="2800" b="1" i="1" dirty="0" smtClean="0">
                <a:solidFill>
                  <a:schemeClr val="tx2"/>
                </a:solidFill>
              </a:rPr>
              <a:t>Culture of Innovation: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 smtClean="0">
                <a:solidFill>
                  <a:schemeClr val="tx2"/>
                </a:solidFill>
              </a:rPr>
              <a:t>Innovation Hubs</a:t>
            </a:r>
            <a:r>
              <a:rPr lang="en-US" dirty="0" smtClean="0"/>
              <a:t> for Region (9 Counties)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Establish </a:t>
            </a:r>
            <a:r>
              <a:rPr lang="en-US" dirty="0" smtClean="0">
                <a:solidFill>
                  <a:schemeClr val="tx2"/>
                </a:solidFill>
              </a:rPr>
              <a:t>Proof-of-Concept Center </a:t>
            </a:r>
            <a:r>
              <a:rPr lang="en-US" dirty="0" smtClean="0"/>
              <a:t>(concept to market)</a:t>
            </a:r>
          </a:p>
          <a:p>
            <a:pPr marL="914400" indent="-457200">
              <a:buFont typeface="+mj-lt"/>
              <a:buAutoNum type="arabicPeriod"/>
            </a:pPr>
            <a:r>
              <a:rPr lang="en-US" dirty="0" smtClean="0"/>
              <a:t>Develop Innovation/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Entrepreneurship Support </a:t>
            </a:r>
            <a:r>
              <a:rPr lang="en-US" dirty="0" smtClean="0">
                <a:solidFill>
                  <a:schemeClr val="tx2"/>
                </a:solidFill>
              </a:rPr>
              <a:t>Programs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EDA-University Center</a:t>
            </a:r>
            <a:br>
              <a:rPr lang="en-US" dirty="0" smtClean="0"/>
            </a:br>
            <a:r>
              <a:rPr lang="en-US" sz="2000" i="1" dirty="0" smtClean="0"/>
              <a:t>U.S Economic Development </a:t>
            </a:r>
            <a:r>
              <a:rPr lang="en-US" sz="2000" i="1" dirty="0"/>
              <a:t>Administration</a:t>
            </a:r>
          </a:p>
        </p:txBody>
      </p:sp>
      <p:pic>
        <p:nvPicPr>
          <p:cNvPr id="6" name="Picture 4" descr="Image result for economic development administration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34" y="566878"/>
            <a:ext cx="3099966" cy="20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8"/>
          <p:cNvSpPr>
            <a:spLocks noChangeAspect="1"/>
          </p:cNvSpPr>
          <p:nvPr/>
        </p:nvSpPr>
        <p:spPr>
          <a:xfrm>
            <a:off x="5219700" y="4800600"/>
            <a:ext cx="1752600" cy="1752600"/>
          </a:xfrm>
          <a:prstGeom prst="gear9">
            <a:avLst/>
          </a:prstGeom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sz="2000" b="1" dirty="0"/>
              <a:t>Innovation</a:t>
            </a:r>
          </a:p>
          <a:p>
            <a:pPr algn="ctr"/>
            <a:r>
              <a:rPr lang="en-US" sz="2000" b="1" dirty="0"/>
              <a:t>Hubs</a:t>
            </a:r>
          </a:p>
        </p:txBody>
      </p:sp>
    </p:spTree>
    <p:extLst>
      <p:ext uri="{BB962C8B-B14F-4D97-AF65-F5344CB8AC3E}">
        <p14:creationId xmlns:p14="http://schemas.microsoft.com/office/powerpoint/2010/main" val="2930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553200" y="1646238"/>
            <a:ext cx="3886200" cy="3276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  <a:buFont typeface="Arial" charset="0"/>
              <a:buNone/>
            </a:pPr>
            <a:r>
              <a:rPr lang="en-US" b="1" u="sng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Objectives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Assess and commercialize technologies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Provide process to accelerate businesses to market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Create a “hub” of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innovation &amp; entrepreneurship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Encourage investment in the region</a:t>
            </a:r>
          </a:p>
          <a:p>
            <a:pPr eaLnBrk="1" hangingPunct="1">
              <a:spcBef>
                <a:spcPct val="30000"/>
              </a:spcBef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8" name="Content Placeholder 2"/>
          <p:cNvSpPr>
            <a:spLocks/>
          </p:cNvSpPr>
          <p:nvPr/>
        </p:nvSpPr>
        <p:spPr bwMode="auto">
          <a:xfrm>
            <a:off x="1752600" y="1646238"/>
            <a:ext cx="4648200" cy="47545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>
              <a:spcBef>
                <a:spcPct val="30000"/>
              </a:spcBef>
            </a:pPr>
            <a:r>
              <a:rPr lang="en-US" sz="2400" b="1" u="sng" dirty="0">
                <a:solidFill>
                  <a:schemeClr val="bg1"/>
                </a:solidFill>
                <a:latin typeface="Calibri" pitchFamily="34" charset="0"/>
              </a:rPr>
              <a:t>Mission</a:t>
            </a:r>
          </a:p>
          <a:p>
            <a:pPr marL="342900" indent="-342900">
              <a:spcBef>
                <a:spcPct val="3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Leverage technology, expertise, and infrastructure of Lamar University’s research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business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centers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30000"/>
              </a:spcBef>
              <a:buFont typeface="Arial" charset="0"/>
              <a:buChar char="–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Establish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new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innovation-based industries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30000"/>
              </a:spcBef>
              <a:buFont typeface="Arial" charset="0"/>
              <a:buChar char="–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Support efficiency improvements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established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industries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Work intimately with regional dev organizations &amp; businesses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Expand market opportunities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Enhance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the region’s economic capacity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30000"/>
              </a:spcBef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8" descr="C:\Documents and Settings\Paul\Local Settings\Temporary Internet Files\Content.IE5\R0HISM4Z\MC9004371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734" y="4973639"/>
            <a:ext cx="3867419" cy="139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CICE </a:t>
            </a:r>
            <a:r>
              <a:rPr lang="en-US" dirty="0" smtClean="0"/>
              <a:t>Mission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– Culture of Innovation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77" y="977153"/>
            <a:ext cx="5674659" cy="567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4913" y="1967753"/>
            <a:ext cx="46859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Startups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Soft Landings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Economic Dev Consortium</a:t>
            </a:r>
          </a:p>
          <a:p>
            <a:endParaRPr lang="en-US" sz="2000" dirty="0">
              <a:solidFill>
                <a:schemeClr val="accent4"/>
              </a:solidFill>
            </a:endParaRPr>
          </a:p>
          <a:p>
            <a:endParaRPr lang="en-US" sz="2000" dirty="0" smtClean="0">
              <a:solidFill>
                <a:schemeClr val="accent4"/>
              </a:solidFill>
            </a:endParaRPr>
          </a:p>
          <a:p>
            <a:endParaRPr lang="en-US" sz="2000" dirty="0">
              <a:solidFill>
                <a:schemeClr val="accent4"/>
              </a:solidFill>
            </a:endParaRPr>
          </a:p>
          <a:p>
            <a:r>
              <a:rPr lang="en-US" sz="2400" b="1" dirty="0" smtClean="0">
                <a:solidFill>
                  <a:schemeClr val="accent4"/>
                </a:solidFill>
              </a:rPr>
              <a:t>Faculty/Student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Grants = Commercialization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Business Planning/Execution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Idea Development/LU Centers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1829" y="1967753"/>
            <a:ext cx="43321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Industry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Symposiums,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Visualization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Industry/University Projects</a:t>
            </a:r>
          </a:p>
          <a:p>
            <a:endParaRPr lang="en-US" sz="2000" dirty="0" smtClean="0">
              <a:solidFill>
                <a:schemeClr val="accent4"/>
              </a:solidFill>
            </a:endParaRPr>
          </a:p>
          <a:p>
            <a:endParaRPr lang="en-US" sz="2000" dirty="0">
              <a:solidFill>
                <a:schemeClr val="accent4"/>
              </a:solidFill>
            </a:endParaRPr>
          </a:p>
          <a:p>
            <a:endParaRPr lang="en-US" sz="2000" dirty="0">
              <a:solidFill>
                <a:schemeClr val="accent4"/>
              </a:solidFill>
            </a:endParaRPr>
          </a:p>
          <a:p>
            <a:r>
              <a:rPr lang="en-US" sz="2400" b="1" dirty="0" smtClean="0">
                <a:solidFill>
                  <a:schemeClr val="accent4"/>
                </a:solidFill>
              </a:rPr>
              <a:t>Community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University-led Forums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Workforce </a:t>
            </a:r>
            <a:r>
              <a:rPr lang="en-US" sz="2000" dirty="0">
                <a:solidFill>
                  <a:schemeClr val="accent4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68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 smtClean="0"/>
              <a:t>Innovation, Commercialization, and Entrepreneurship</a:t>
            </a:r>
          </a:p>
          <a:p>
            <a:r>
              <a:rPr lang="en-US" dirty="0" smtClean="0"/>
              <a:t>Encourage Innovation Development with </a:t>
            </a:r>
            <a:r>
              <a:rPr lang="en-US" dirty="0" smtClean="0"/>
              <a:t>Faculty </a:t>
            </a:r>
            <a:r>
              <a:rPr lang="en-US" sz="1600" dirty="0" smtClean="0">
                <a:solidFill>
                  <a:srgbClr val="002060"/>
                </a:solidFill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</a:rPr>
              <a:t>Engr</a:t>
            </a:r>
            <a:r>
              <a:rPr lang="en-US" sz="1600" dirty="0" smtClean="0">
                <a:solidFill>
                  <a:srgbClr val="002060"/>
                </a:solidFill>
              </a:rPr>
              <a:t>/Business)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Bring University Innovations to Market</a:t>
            </a:r>
          </a:p>
          <a:p>
            <a:r>
              <a:rPr lang="en-US" dirty="0" smtClean="0"/>
              <a:t>Engage Students</a:t>
            </a:r>
          </a:p>
          <a:p>
            <a:r>
              <a:rPr lang="en-US" dirty="0" smtClean="0"/>
              <a:t>Establish </a:t>
            </a:r>
            <a:r>
              <a:rPr lang="en-US" dirty="0" smtClean="0"/>
              <a:t>Collaboration between </a:t>
            </a:r>
            <a:r>
              <a:rPr lang="en-US" dirty="0" smtClean="0"/>
              <a:t>University and Industry</a:t>
            </a:r>
          </a:p>
          <a:p>
            <a:r>
              <a:rPr lang="en-US" dirty="0" smtClean="0"/>
              <a:t>Become Regional </a:t>
            </a:r>
            <a:r>
              <a:rPr lang="en-US" dirty="0" smtClean="0">
                <a:solidFill>
                  <a:schemeClr val="tx2"/>
                </a:solidFill>
              </a:rPr>
              <a:t>Innovation/Entrepreneurial Hub</a:t>
            </a:r>
          </a:p>
          <a:p>
            <a:r>
              <a:rPr lang="en-US" dirty="0" smtClean="0"/>
              <a:t>Encourage Collaboration across Universities, Professional Organizations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 Purpose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/>
          <a:stretch/>
        </p:blipFill>
        <p:spPr>
          <a:xfrm>
            <a:off x="9217011" y="1901367"/>
            <a:ext cx="2835081" cy="29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9166412" cy="4406900"/>
          </a:xfrm>
        </p:spPr>
        <p:txBody>
          <a:bodyPr>
            <a:normAutofit/>
          </a:bodyPr>
          <a:lstStyle/>
          <a:p>
            <a:r>
              <a:rPr lang="en-US" dirty="0" smtClean="0"/>
              <a:t>Develop </a:t>
            </a:r>
            <a:r>
              <a:rPr lang="en-US" i="1" dirty="0">
                <a:solidFill>
                  <a:schemeClr val="tx2"/>
                </a:solidFill>
              </a:rPr>
              <a:t>Innovation Hubs</a:t>
            </a:r>
          </a:p>
          <a:p>
            <a:pPr lvl="1"/>
            <a:r>
              <a:rPr lang="en-US" dirty="0"/>
              <a:t>Energy			</a:t>
            </a:r>
            <a:r>
              <a:rPr lang="en-US" sz="1600" baseline="240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</a:t>
            </a:r>
            <a:r>
              <a:rPr lang="en-US" sz="1600" baseline="200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Software	</a:t>
            </a:r>
            <a:r>
              <a:rPr lang="en-US" baseline="240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baseline="24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en-US" sz="1600" baseline="24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</a:t>
            </a:r>
            <a:r>
              <a:rPr lang="en-US" baseline="20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Digital Learning</a:t>
            </a:r>
          </a:p>
          <a:p>
            <a:pPr lvl="1"/>
            <a:r>
              <a:rPr lang="en-US" dirty="0"/>
              <a:t>Advanced Materials	</a:t>
            </a:r>
            <a:r>
              <a:rPr lang="en-US" dirty="0" smtClean="0"/>
              <a:t>	</a:t>
            </a:r>
            <a:r>
              <a:rPr lang="en-US" sz="1600" baseline="24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</a:t>
            </a:r>
            <a:r>
              <a:rPr lang="en-US" baseline="20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/>
              <a:t>Air &amp; Water </a:t>
            </a:r>
            <a:r>
              <a:rPr lang="en-US" dirty="0" smtClean="0"/>
              <a:t>Quality	</a:t>
            </a:r>
            <a:r>
              <a:rPr lang="en-US" sz="1400" baseline="240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</a:t>
            </a:r>
            <a:r>
              <a:rPr lang="en-US" baseline="200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/>
              <a:t>Port </a:t>
            </a:r>
            <a:r>
              <a:rPr lang="en-US" dirty="0" err="1" smtClean="0"/>
              <a:t>Mgmt</a:t>
            </a:r>
            <a:r>
              <a:rPr lang="en-US" dirty="0" smtClean="0"/>
              <a:t> Systems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Welcome </a:t>
            </a:r>
            <a:r>
              <a:rPr lang="en-US" dirty="0"/>
              <a:t>new interests in Energy </a:t>
            </a:r>
            <a:r>
              <a:rPr lang="en-US" dirty="0" smtClean="0"/>
              <a:t>via Soft Landings</a:t>
            </a:r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Joint project with Chamber and Industry</a:t>
            </a:r>
          </a:p>
          <a:p>
            <a:pPr lvl="1"/>
            <a:endParaRPr lang="en-US" dirty="0"/>
          </a:p>
          <a:p>
            <a:r>
              <a:rPr lang="en-US" dirty="0"/>
              <a:t>Student Engagement</a:t>
            </a:r>
          </a:p>
          <a:p>
            <a:pPr lvl="1"/>
            <a:r>
              <a:rPr lang="en-US" dirty="0"/>
              <a:t>Internships</a:t>
            </a:r>
          </a:p>
          <a:p>
            <a:pPr lvl="1"/>
            <a:r>
              <a:rPr lang="en-US" dirty="0"/>
              <a:t>Student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Tool to </a:t>
            </a:r>
            <a:br>
              <a:rPr lang="en-US" dirty="0" smtClean="0"/>
            </a:br>
            <a:r>
              <a:rPr lang="en-US" dirty="0" smtClean="0"/>
              <a:t>Diversify &amp; Grow Region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089364" y="3578487"/>
            <a:ext cx="4334393" cy="3176419"/>
            <a:chOff x="1295400" y="1600200"/>
            <a:chExt cx="6614795" cy="4847590"/>
          </a:xfrm>
        </p:grpSpPr>
        <p:grpSp>
          <p:nvGrpSpPr>
            <p:cNvPr id="4" name="Group 3"/>
            <p:cNvGrpSpPr/>
            <p:nvPr/>
          </p:nvGrpSpPr>
          <p:grpSpPr>
            <a:xfrm>
              <a:off x="1295400" y="1846067"/>
              <a:ext cx="2423794" cy="2423794"/>
              <a:chOff x="3983355" y="1983104"/>
              <a:chExt cx="2423794" cy="242379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Shape 4"/>
              <p:cNvSpPr/>
              <p:nvPr/>
            </p:nvSpPr>
            <p:spPr>
              <a:xfrm>
                <a:off x="3983355" y="1983104"/>
                <a:ext cx="2423794" cy="2423794"/>
              </a:xfrm>
              <a:prstGeom prst="gear9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400" dirty="0"/>
                  <a:t>Energy</a:t>
                </a:r>
              </a:p>
            </p:txBody>
          </p:sp>
          <p:sp>
            <p:nvSpPr>
              <p:cNvPr id="6" name="Shape 4"/>
              <p:cNvSpPr/>
              <p:nvPr/>
            </p:nvSpPr>
            <p:spPr>
              <a:xfrm>
                <a:off x="4470646" y="2550867"/>
                <a:ext cx="1449213" cy="1245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7150" rIns="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05200" y="1600200"/>
              <a:ext cx="2423795" cy="2423795"/>
              <a:chOff x="3983355" y="1983105"/>
              <a:chExt cx="2423795" cy="242379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hape 7"/>
              <p:cNvSpPr/>
              <p:nvPr/>
            </p:nvSpPr>
            <p:spPr>
              <a:xfrm>
                <a:off x="3983355" y="1983105"/>
                <a:ext cx="2423795" cy="2423795"/>
              </a:xfrm>
              <a:prstGeom prst="gear9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400" dirty="0" smtClean="0"/>
                  <a:t>Air &amp; Water</a:t>
                </a:r>
                <a:endParaRPr lang="en-US" sz="1100" dirty="0"/>
              </a:p>
              <a:p>
                <a:pPr algn="ctr"/>
                <a:r>
                  <a:rPr lang="en-US" sz="1400" dirty="0"/>
                  <a:t>Quality</a:t>
                </a:r>
              </a:p>
            </p:txBody>
          </p:sp>
          <p:sp>
            <p:nvSpPr>
              <p:cNvPr id="9" name="Shape 4"/>
              <p:cNvSpPr/>
              <p:nvPr/>
            </p:nvSpPr>
            <p:spPr>
              <a:xfrm>
                <a:off x="4470646" y="2550867"/>
                <a:ext cx="1449213" cy="1245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7150" rIns="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47800" y="4023995"/>
              <a:ext cx="2423795" cy="2423795"/>
              <a:chOff x="3983355" y="1983105"/>
              <a:chExt cx="2423795" cy="242379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Shape 10"/>
              <p:cNvSpPr/>
              <p:nvPr/>
            </p:nvSpPr>
            <p:spPr>
              <a:xfrm>
                <a:off x="3983355" y="1983105"/>
                <a:ext cx="2423795" cy="2423795"/>
              </a:xfrm>
              <a:prstGeom prst="gear9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400" dirty="0"/>
                  <a:t>Advanced Materials</a:t>
                </a:r>
              </a:p>
            </p:txBody>
          </p:sp>
          <p:sp>
            <p:nvSpPr>
              <p:cNvPr id="12" name="Shape 4"/>
              <p:cNvSpPr/>
              <p:nvPr/>
            </p:nvSpPr>
            <p:spPr>
              <a:xfrm>
                <a:off x="4470646" y="2550867"/>
                <a:ext cx="1449213" cy="1245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7150" rIns="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50298" y="3774562"/>
              <a:ext cx="2423795" cy="2423796"/>
              <a:chOff x="3983355" y="1983104"/>
              <a:chExt cx="2423795" cy="242379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Shape 13"/>
              <p:cNvSpPr/>
              <p:nvPr/>
            </p:nvSpPr>
            <p:spPr>
              <a:xfrm>
                <a:off x="3983355" y="1983104"/>
                <a:ext cx="2423795" cy="2423796"/>
              </a:xfrm>
              <a:prstGeom prst="gear9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400" dirty="0"/>
                  <a:t>Software &amp; Electronics</a:t>
                </a:r>
              </a:p>
            </p:txBody>
          </p:sp>
          <p:sp>
            <p:nvSpPr>
              <p:cNvPr id="15" name="Shape 4"/>
              <p:cNvSpPr/>
              <p:nvPr/>
            </p:nvSpPr>
            <p:spPr>
              <a:xfrm>
                <a:off x="4470646" y="2550867"/>
                <a:ext cx="1449213" cy="1245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7150" rIns="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86400" y="2561590"/>
              <a:ext cx="2423795" cy="2423795"/>
              <a:chOff x="3983355" y="1983105"/>
              <a:chExt cx="2423795" cy="242379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Shape 16"/>
              <p:cNvSpPr/>
              <p:nvPr/>
            </p:nvSpPr>
            <p:spPr>
              <a:xfrm>
                <a:off x="3983355" y="1983105"/>
                <a:ext cx="2423795" cy="2423795"/>
              </a:xfrm>
              <a:prstGeom prst="gear9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400" dirty="0"/>
                  <a:t>New Spinoff</a:t>
                </a:r>
              </a:p>
            </p:txBody>
          </p:sp>
          <p:sp>
            <p:nvSpPr>
              <p:cNvPr id="18" name="Shape 4"/>
              <p:cNvSpPr/>
              <p:nvPr/>
            </p:nvSpPr>
            <p:spPr>
              <a:xfrm>
                <a:off x="4470646" y="2550867"/>
                <a:ext cx="1449213" cy="1245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7150" rIns="0" bIns="571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136" flipH="1">
            <a:off x="10028258" y="5709841"/>
            <a:ext cx="980907" cy="978986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>
          <a:xfrm>
            <a:off x="4781621" y="4771482"/>
            <a:ext cx="2664089" cy="111264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en-US" sz="2000" b="1" dirty="0">
                <a:solidFill>
                  <a:schemeClr val="accent4"/>
                </a:solidFill>
              </a:rPr>
              <a:t>Lamar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Nano, Micro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HPC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Port </a:t>
            </a:r>
            <a:r>
              <a:rPr lang="en-US" dirty="0" err="1">
                <a:solidFill>
                  <a:schemeClr val="accent4"/>
                </a:solidFill>
              </a:rPr>
              <a:t>Mgmt</a:t>
            </a: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DLC</a:t>
            </a:r>
          </a:p>
        </p:txBody>
      </p:sp>
    </p:spTree>
    <p:extLst>
      <p:ext uri="{BB962C8B-B14F-4D97-AF65-F5344CB8AC3E}">
        <p14:creationId xmlns:p14="http://schemas.microsoft.com/office/powerpoint/2010/main" val="36178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Clients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Tenant Clients (Committed)</a:t>
            </a:r>
          </a:p>
          <a:p>
            <a:pPr lvl="1"/>
            <a:r>
              <a:rPr lang="en-US" b="1" dirty="0" smtClean="0"/>
              <a:t>CIMR Tech</a:t>
            </a:r>
            <a:r>
              <a:rPr lang="en-US" dirty="0" smtClean="0"/>
              <a:t> – air sanitization in healthcare, </a:t>
            </a:r>
            <a:r>
              <a:rPr lang="en-US" dirty="0"/>
              <a:t>residential </a:t>
            </a:r>
            <a:r>
              <a:rPr lang="en-US" sz="1400" dirty="0">
                <a:hlinkClick r:id="rId2"/>
              </a:rPr>
              <a:t>http://www.cimrtech.com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b="1" dirty="0" smtClean="0"/>
              <a:t>T&amp;L Solutions</a:t>
            </a:r>
            <a:r>
              <a:rPr lang="en-US" dirty="0" smtClean="0"/>
              <a:t> – technology collaborator for petrochemical plants and oil refineries</a:t>
            </a:r>
          </a:p>
          <a:p>
            <a:pPr lvl="1"/>
            <a:r>
              <a:rPr lang="en-US" b="1" dirty="0" smtClean="0"/>
              <a:t>Southern Creole Foods</a:t>
            </a:r>
            <a:r>
              <a:rPr lang="en-US" dirty="0" smtClean="0"/>
              <a:t> – international markets </a:t>
            </a:r>
          </a:p>
          <a:p>
            <a:pPr lvl="1"/>
            <a:r>
              <a:rPr lang="en-US" b="1" dirty="0" err="1" smtClean="0"/>
              <a:t>IBWell</a:t>
            </a:r>
            <a:r>
              <a:rPr lang="en-US" dirty="0"/>
              <a:t> </a:t>
            </a:r>
            <a:r>
              <a:rPr lang="en-US" dirty="0" smtClean="0"/>
              <a:t>– biotech simulation/analysis (faculty startup)</a:t>
            </a:r>
          </a:p>
          <a:p>
            <a:pPr lvl="1"/>
            <a:endParaRPr lang="en-US" dirty="0"/>
          </a:p>
          <a:p>
            <a:r>
              <a:rPr lang="en-US" dirty="0" smtClean="0"/>
              <a:t>Soft Landing Clients (</a:t>
            </a:r>
            <a:r>
              <a:rPr lang="en-US" i="1" dirty="0" smtClean="0"/>
              <a:t>Potential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/>
              <a:t>C</a:t>
            </a:r>
            <a:r>
              <a:rPr lang="en-US" b="1" dirty="0" err="1" smtClean="0"/>
              <a:t>oreWorx</a:t>
            </a:r>
            <a:r>
              <a:rPr lang="en-US" b="1" dirty="0" smtClean="0"/>
              <a:t> – </a:t>
            </a:r>
            <a:r>
              <a:rPr lang="en-US" dirty="0" smtClean="0"/>
              <a:t>PM software for industrial construction</a:t>
            </a:r>
          </a:p>
          <a:p>
            <a:pPr lvl="1"/>
            <a:r>
              <a:rPr lang="en-US" b="1" dirty="0" err="1" smtClean="0"/>
              <a:t>Ryze</a:t>
            </a:r>
            <a:r>
              <a:rPr lang="en-US" b="1" dirty="0" smtClean="0"/>
              <a:t> Materials</a:t>
            </a:r>
            <a:r>
              <a:rPr lang="en-US" dirty="0" smtClean="0"/>
              <a:t> </a:t>
            </a:r>
            <a:r>
              <a:rPr lang="en-US" dirty="0"/>
              <a:t>– upcycle textiles for </a:t>
            </a:r>
            <a:r>
              <a:rPr lang="en-US" dirty="0" smtClean="0"/>
              <a:t>Nike</a:t>
            </a:r>
            <a:r>
              <a:rPr lang="en-US" baseline="-25000" dirty="0" smtClean="0"/>
              <a:t>®</a:t>
            </a:r>
            <a:r>
              <a:rPr lang="en-US" dirty="0" smtClean="0"/>
              <a:t>, </a:t>
            </a:r>
            <a:r>
              <a:rPr lang="en-US" dirty="0" err="1" smtClean="0"/>
              <a:t>UnderArmour</a:t>
            </a:r>
            <a:r>
              <a:rPr lang="en-US" baseline="-25000" dirty="0"/>
              <a:t>®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others ($</a:t>
            </a:r>
            <a:r>
              <a:rPr lang="en-US" dirty="0"/>
              <a:t>1</a:t>
            </a:r>
            <a:r>
              <a:rPr lang="en-US" dirty="0" smtClean="0"/>
              <a:t>00M </a:t>
            </a:r>
            <a:r>
              <a:rPr lang="en-US" dirty="0"/>
              <a:t>investment) </a:t>
            </a:r>
            <a:r>
              <a:rPr lang="en-US" sz="1200" dirty="0">
                <a:hlinkClick r:id="rId3"/>
              </a:rPr>
              <a:t>https://ytexas.com/2015/07/newly-formed-ryze-renewables-announces-port-arthur-hq/</a:t>
            </a:r>
            <a:r>
              <a:rPr lang="en-US" sz="1200" dirty="0"/>
              <a:t> </a:t>
            </a:r>
            <a:endParaRPr lang="en-US" sz="1400" dirty="0"/>
          </a:p>
          <a:p>
            <a:pPr lvl="1"/>
            <a:r>
              <a:rPr lang="en-US" b="1" dirty="0" err="1" smtClean="0"/>
              <a:t>Brasilian</a:t>
            </a:r>
            <a:r>
              <a:rPr lang="en-US" b="1" dirty="0" smtClean="0"/>
              <a:t> Industry </a:t>
            </a:r>
            <a:r>
              <a:rPr lang="en-US" b="1" dirty="0"/>
              <a:t>and </a:t>
            </a:r>
            <a:r>
              <a:rPr lang="en-US" b="1" dirty="0" smtClean="0"/>
              <a:t>Services</a:t>
            </a:r>
            <a:r>
              <a:rPr lang="en-US" dirty="0" smtClean="0"/>
              <a:t> </a:t>
            </a:r>
            <a:r>
              <a:rPr lang="en-US" dirty="0"/>
              <a:t>– metal fabrication for energy industry (</a:t>
            </a:r>
            <a:r>
              <a:rPr lang="en-US" dirty="0" err="1"/>
              <a:t>Brasil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1026" name="Picture 2" descr="https://static.wixstatic.com/media/569189_750da76546d148a3a26064d02bb6fb82.png/v1/fill/w_509,h_181,al_c,usm_0.66_1.00_0.01/569189_750da76546d148a3a26064d02bb6fb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10" y="1725350"/>
            <a:ext cx="1642190" cy="5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544393" y="5681272"/>
            <a:ext cx="3311276" cy="920878"/>
            <a:chOff x="5393901" y="2606406"/>
            <a:chExt cx="3245892" cy="969879"/>
          </a:xfrm>
        </p:grpSpPr>
        <p:sp>
          <p:nvSpPr>
            <p:cNvPr id="7" name="Rectangle 6"/>
            <p:cNvSpPr/>
            <p:nvPr/>
          </p:nvSpPr>
          <p:spPr>
            <a:xfrm>
              <a:off x="5393901" y="3206953"/>
              <a:ext cx="3203851" cy="369332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Textile recycling company to bring 500 jobs, </a:t>
              </a:r>
            </a:p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$200 million investment to 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Port Arthur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2" descr="Port Arthur New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901" y="2606406"/>
              <a:ext cx="3245892" cy="630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45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7" t="57697" r="41348" b="18624"/>
          <a:stretch/>
        </p:blipFill>
        <p:spPr>
          <a:xfrm>
            <a:off x="6167156" y="1775012"/>
            <a:ext cx="5755514" cy="3339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“real-world” exposure</a:t>
            </a:r>
          </a:p>
          <a:p>
            <a:pPr lvl="1"/>
            <a:r>
              <a:rPr lang="en-US" dirty="0" smtClean="0"/>
              <a:t>Client projects, Courses, Bootcamps</a:t>
            </a:r>
            <a:endParaRPr lang="en-US" dirty="0"/>
          </a:p>
          <a:p>
            <a:r>
              <a:rPr lang="en-US" dirty="0" smtClean="0"/>
              <a:t>CICE Internships </a:t>
            </a:r>
          </a:p>
          <a:p>
            <a:r>
              <a:rPr lang="en-US" dirty="0" smtClean="0"/>
              <a:t>Competitions</a:t>
            </a:r>
          </a:p>
          <a:p>
            <a:r>
              <a:rPr lang="en-US" dirty="0" smtClean="0"/>
              <a:t>RBPC Planning &amp; Prep</a:t>
            </a:r>
            <a:endParaRPr lang="en-US" dirty="0"/>
          </a:p>
          <a:p>
            <a:r>
              <a:rPr lang="en-US" dirty="0" smtClean="0"/>
              <a:t>Faculty/Student “Spark” Projects</a:t>
            </a:r>
          </a:p>
          <a:p>
            <a:r>
              <a:rPr lang="en-US" i="1" dirty="0" smtClean="0"/>
              <a:t>Ignite!</a:t>
            </a:r>
            <a:r>
              <a:rPr lang="en-US" dirty="0" smtClean="0"/>
              <a:t> Entrepreneurship Trek</a:t>
            </a:r>
          </a:p>
          <a:p>
            <a:pPr lvl="1"/>
            <a:r>
              <a:rPr lang="en-US" dirty="0" smtClean="0"/>
              <a:t>Rice University, TMC, UC-Davis </a:t>
            </a:r>
            <a:endParaRPr lang="en-US" dirty="0" smtClean="0"/>
          </a:p>
          <a:p>
            <a:pPr lvl="1"/>
            <a:r>
              <a:rPr lang="en-US" dirty="0" smtClean="0"/>
              <a:t>Engineering, Science, Business students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15617" y="2885797"/>
            <a:ext cx="1978143" cy="3476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61935" y="3753762"/>
            <a:ext cx="1978143" cy="3756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7302" y="1030660"/>
            <a:ext cx="299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Tech Analyst (Student)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Business Analyst (Student)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Tutor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89288"/>
            <a:ext cx="5715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824</Words>
  <Application>Microsoft Office PowerPoint</Application>
  <PresentationFormat>Widescreen</PresentationFormat>
  <Paragraphs>298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Clarity</vt:lpstr>
      <vt:lpstr>1_Clarity</vt:lpstr>
      <vt:lpstr>Office Theme</vt:lpstr>
      <vt:lpstr>CICE Update</vt:lpstr>
      <vt:lpstr>Needs of Region</vt:lpstr>
      <vt:lpstr>EDA-University Center U.S Economic Development Administration</vt:lpstr>
      <vt:lpstr>CICE Mission </vt:lpstr>
      <vt:lpstr>Mission – Culture of Innovation</vt:lpstr>
      <vt:lpstr>CICE Purpose</vt:lpstr>
      <vt:lpstr>Economic Tool to  Diversify &amp; Grow Region</vt:lpstr>
      <vt:lpstr>Tenant Clients</vt:lpstr>
      <vt:lpstr>Student Engagement</vt:lpstr>
      <vt:lpstr>Interdisciplinary Freshman Experience</vt:lpstr>
      <vt:lpstr>CICE Programs</vt:lpstr>
      <vt:lpstr>CICE Advisory Council</vt:lpstr>
      <vt:lpstr>Challenges/Setbacks</vt:lpstr>
      <vt:lpstr>CICE Facility 20,000 sf</vt:lpstr>
      <vt:lpstr>“Gateway” to Lamar University</vt:lpstr>
      <vt:lpstr>        CICE Building</vt:lpstr>
      <vt:lpstr>PowerPoint Presentation</vt:lpstr>
      <vt:lpstr>PowerPoint Presentation</vt:lpstr>
      <vt:lpstr>PowerPoint Presentation</vt:lpstr>
    </vt:vector>
  </TitlesOfParts>
  <Company>Lamar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CICE Update</dc:title>
  <dc:creator>Paul</dc:creator>
  <cp:lastModifiedBy>Paul</cp:lastModifiedBy>
  <cp:revision>187</cp:revision>
  <cp:lastPrinted>2016-09-17T15:11:22Z</cp:lastPrinted>
  <dcterms:created xsi:type="dcterms:W3CDTF">2016-07-17T02:05:16Z</dcterms:created>
  <dcterms:modified xsi:type="dcterms:W3CDTF">2017-03-09T08:52:03Z</dcterms:modified>
</cp:coreProperties>
</file>