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1"/>
  </p:notesMasterIdLst>
  <p:handoutMasterIdLst>
    <p:handoutMasterId r:id="rId22"/>
  </p:handoutMasterIdLst>
  <p:sldIdLst>
    <p:sldId id="265" r:id="rId3"/>
    <p:sldId id="401" r:id="rId4"/>
    <p:sldId id="402" r:id="rId5"/>
    <p:sldId id="555" r:id="rId6"/>
    <p:sldId id="292" r:id="rId7"/>
    <p:sldId id="293" r:id="rId8"/>
    <p:sldId id="554" r:id="rId9"/>
    <p:sldId id="548" r:id="rId10"/>
    <p:sldId id="550" r:id="rId11"/>
    <p:sldId id="552" r:id="rId12"/>
    <p:sldId id="553" r:id="rId13"/>
    <p:sldId id="543" r:id="rId14"/>
    <p:sldId id="542" r:id="rId15"/>
    <p:sldId id="544" r:id="rId16"/>
    <p:sldId id="545" r:id="rId17"/>
    <p:sldId id="541" r:id="rId18"/>
    <p:sldId id="294" r:id="rId19"/>
    <p:sldId id="4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9812" autoAdjust="0"/>
  </p:normalViewPr>
  <p:slideViewPr>
    <p:cSldViewPr>
      <p:cViewPr varScale="1">
        <p:scale>
          <a:sx n="68" d="100"/>
          <a:sy n="68" d="100"/>
        </p:scale>
        <p:origin x="1944" y="66"/>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11/20/2019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11/20/2019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Self,</a:t>
            </a:r>
          </a:p>
          <a:p>
            <a:r>
              <a:rPr lang="en-US" dirty="0"/>
              <a:t>Her role at EDA</a:t>
            </a:r>
          </a:p>
          <a:p>
            <a:r>
              <a:rPr lang="en-US" dirty="0"/>
              <a:t>Introductions</a:t>
            </a:r>
            <a:r>
              <a:rPr lang="en-US" baseline="0" dirty="0"/>
              <a:t> of those on the call</a:t>
            </a:r>
            <a:endParaRPr lang="en-US" dirty="0"/>
          </a:p>
          <a:p>
            <a:r>
              <a:rPr lang="en-US" dirty="0"/>
              <a:t>Purpose of the webinars</a:t>
            </a:r>
          </a:p>
          <a:p>
            <a:r>
              <a:rPr lang="en-US" dirty="0"/>
              <a:t>Vision</a:t>
            </a:r>
            <a:r>
              <a:rPr lang="en-US" baseline="0" dirty="0"/>
              <a:t> moving forward</a:t>
            </a:r>
          </a:p>
          <a:p>
            <a:r>
              <a:rPr lang="en-US" baseline="0" dirty="0"/>
              <a:t>Switch to Dan</a:t>
            </a:r>
          </a:p>
          <a:p>
            <a:endParaRPr lang="en-US" baseline="0" dirty="0"/>
          </a:p>
          <a:p>
            <a:r>
              <a:rPr lang="en-US" baseline="0" dirty="0"/>
              <a:t>Note: Under lack of strong value proposition for the program, focus on the need to develop a clear description of what this program is, what it is for, who it is for, and what outcomes we are seeing from the program at large.</a:t>
            </a:r>
          </a:p>
          <a:p>
            <a:r>
              <a:rPr lang="en-US" baseline="0" dirty="0"/>
              <a:t>Note: Under “where are we going”, focus on how this webinar is one of many regular webinars that will serve as a gathering place for UCs to learn from other UCs, ask questions, share ideas, make connections, and stay up to date on the latest news regarding the program.  </a:t>
            </a:r>
          </a:p>
          <a:p>
            <a:pPr marL="171450" indent="-171450">
              <a:buFontTx/>
              <a:buChar char="-"/>
            </a:pPr>
            <a:r>
              <a:rPr lang="en-US" baseline="0" dirty="0"/>
              <a:t>Like any Federally funded program, it’s important to continue to make the case as to why the funding for the UC program is necessary and what outcomes we are seeing as a result of it.  We must be able to clearly and effectively state why University Centers have been a key stakeholder group for the EDA and how they have been promoting and encouraging economic development in their regions (change this phrase – look at NOFO).</a:t>
            </a:r>
          </a:p>
          <a:p>
            <a:pPr marL="171450" indent="-171450">
              <a:buFontTx/>
              <a:buChar char="-"/>
            </a:pPr>
            <a:endParaRPr lang="en-US" baseline="0" dirty="0"/>
          </a:p>
          <a:p>
            <a:pPr marL="171450" indent="-171450">
              <a:buFontTx/>
              <a:buChar char="-"/>
            </a:pPr>
            <a:r>
              <a:rPr lang="en-US" baseline="0" dirty="0"/>
              <a:t>I’ll turn it over to Dan Ripke, the current Executive Director of the Educational Association of University Centers, for more details on this as well as some history of the program.  Dan has been in the UC world for decades and is therefore a great resource for us all!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1227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dirty="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92840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dirty="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4963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on the map, there is a tribal presence in most states!!   In the US, there are 326 Indian reservations and 567 recognized tribes!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Universities may be able to play a role in beginning to explore the importance of these tribes as economic engines in the community(</a:t>
            </a:r>
            <a:r>
              <a:rPr lang="en-US" sz="1200" kern="1200" dirty="0" err="1">
                <a:solidFill>
                  <a:schemeClr val="tx1"/>
                </a:solidFill>
                <a:effectLst/>
                <a:latin typeface="+mn-lt"/>
                <a:ea typeface="+mn-ea"/>
                <a:cs typeface="+mn-cs"/>
              </a:rPr>
              <a:t>ies</a:t>
            </a:r>
            <a:r>
              <a:rPr lang="en-US" sz="1200" kern="1200" dirty="0">
                <a:solidFill>
                  <a:schemeClr val="tx1"/>
                </a:solidFill>
                <a:effectLst/>
                <a:latin typeface="+mn-lt"/>
                <a:ea typeface="+mn-ea"/>
                <a:cs typeface="+mn-cs"/>
              </a:rPr>
              <a:t>) they serve.  There are 2 things we know: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almost all reservations in the US are in a rural areas, and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where these reservations are located, they are (almost always) the largest employer for that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Tribes could be excellent partners in the work that some UCs are doing and it’s something to consider as we move forward with strengthening the UC program across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I’m curious to see how many of our UCs are currently engaging with tribes in their regions and, if they are, what that engagement looks like.  Please respond to the poll questions I have just put up.  </a:t>
            </a:r>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23997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34809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266542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dirty="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0687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71930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kern="1200" dirty="0">
                <a:solidFill>
                  <a:schemeClr val="tx1"/>
                </a:solidFill>
                <a:effectLst/>
                <a:latin typeface="+mn-lt"/>
                <a:ea typeface="ＭＳ Ｐゴシック" pitchFamily="-109" charset="-128"/>
                <a:cs typeface="ＭＳ Ｐゴシック" pitchFamily="-109" charset="-128"/>
              </a:rPr>
              <a:t>A seed fund is an equity-based investment fund that generally focuses on companies less than three years old and with annual revenues under $1 million and that is operated by one or more professional fund managers.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kern="1200" dirty="0">
                <a:solidFill>
                  <a:schemeClr val="tx1"/>
                </a:solidFill>
                <a:effectLst/>
                <a:latin typeface="+mn-lt"/>
                <a:ea typeface="ＭＳ Ｐゴシック" pitchFamily="-109" charset="-128"/>
                <a:cs typeface="ＭＳ Ｐゴシック" pitchFamily="-109" charset="-128"/>
              </a:rPr>
              <a:t>These managers develop an investment strategy, capitalize the fund with investment capital from one or more institutions or individuals, and deploy the investment capital by funding early-stage companies in exchange for equity stakes in those portfolio companies. </a:t>
            </a:r>
            <a:endParaRPr lang="en-US" sz="1100" dirty="0"/>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02849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REMIND</a:t>
            </a:r>
            <a:r>
              <a:rPr lang="en-US" baseline="0" dirty="0"/>
              <a:t> applicants that its $750K/$300K total over three years, not per year</a:t>
            </a:r>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84529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dirty="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49733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dirty="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06091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dirty="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49050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11/20/2019</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11/20/2019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11/20/2019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11/20/2019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2165868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31412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92928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2381680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729687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5004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11/20/2019</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68802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25696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663476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2491198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A59CCCC-B4BC-384B-8831-7552B00ED877}" type="datetimeFigureOut">
              <a:rPr lang="en-US" smtClean="0"/>
              <a:pPr/>
              <a:t>11/20/2019</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18796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11/20/2019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11/20/2019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11/20/2019</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11/20/2019</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11/20/2019</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11/20/2019</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11/20/2019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11/20/2019</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1270"/>
            <a:ext cx="12192000" cy="6855461"/>
          </a:xfrm>
          <a:prstGeom prst="rect">
            <a:avLst/>
          </a:prstGeom>
        </p:spPr>
      </p:pic>
    </p:spTree>
    <p:extLst>
      <p:ext uri="{BB962C8B-B14F-4D97-AF65-F5344CB8AC3E}">
        <p14:creationId xmlns:p14="http://schemas.microsoft.com/office/powerpoint/2010/main" val="42630172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a.gov/oie/ris/i6/2019/"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www.eda.gov/oie/ris/seed/201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witter.com/US_EDA" TargetMode="External"/><Relationship Id="rId7" Type="http://schemas.openxmlformats.org/officeDocument/2006/relationships/hyperlink" Target="https://www.linkedin.com/company/us-department-of-commerce-economic-development-administration"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hyperlink" Target="http://www.facebook.com/eda.commerce" TargetMode="External"/><Relationship Id="rId10" Type="http://schemas.openxmlformats.org/officeDocument/2006/relationships/hyperlink" Target="https://www.eda.gov/oie/accelerate-r2/" TargetMode="External"/><Relationship Id="rId4" Type="http://schemas.openxmlformats.org/officeDocument/2006/relationships/image" Target="../media/image5.png"/><Relationship Id="rId9" Type="http://schemas.openxmlformats.org/officeDocument/2006/relationships/hyperlink" Target="https://www.eda.gov/oie/ri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witter.com/US_EDA" TargetMode="External"/><Relationship Id="rId7" Type="http://schemas.openxmlformats.org/officeDocument/2006/relationships/hyperlink" Target="https://www.linkedin.com/company/us-department-of-commerce-economic-development-administration"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hyperlink" Target="http://www.facebook.com/eda.commerce" TargetMode="External"/><Relationship Id="rId10" Type="http://schemas.openxmlformats.org/officeDocument/2006/relationships/image" Target="../media/image8.gif"/><Relationship Id="rId4" Type="http://schemas.openxmlformats.org/officeDocument/2006/relationships/image" Target="../media/image5.png"/><Relationship Id="rId9" Type="http://schemas.openxmlformats.org/officeDocument/2006/relationships/hyperlink" Target="https://www.eda.gov/oie/ri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witter.com/US_EDA" TargetMode="External"/><Relationship Id="rId7" Type="http://schemas.openxmlformats.org/officeDocument/2006/relationships/hyperlink" Target="https://www.linkedin.com/company/us-department-of-commerce-economic-development-administration"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hyperlink" Target="http://www.facebook.com/eda.commerce" TargetMode="External"/><Relationship Id="rId10" Type="http://schemas.openxmlformats.org/officeDocument/2006/relationships/image" Target="../media/image8.gif"/><Relationship Id="rId4" Type="http://schemas.openxmlformats.org/officeDocument/2006/relationships/image" Target="../media/image5.png"/><Relationship Id="rId9" Type="http://schemas.openxmlformats.org/officeDocument/2006/relationships/hyperlink" Target="https://www.eda.gov/oie/ri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witter.com/US_EDA" TargetMode="External"/><Relationship Id="rId7" Type="http://schemas.openxmlformats.org/officeDocument/2006/relationships/hyperlink" Target="https://www.linkedin.com/company/us-department-of-commerce-economic-development-administration"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hyperlink" Target="http://www.facebook.com/eda.commerce" TargetMode="External"/><Relationship Id="rId10" Type="http://schemas.openxmlformats.org/officeDocument/2006/relationships/image" Target="../media/image8.gif"/><Relationship Id="rId4" Type="http://schemas.openxmlformats.org/officeDocument/2006/relationships/image" Target="../media/image5.png"/><Relationship Id="rId9" Type="http://schemas.openxmlformats.org/officeDocument/2006/relationships/hyperlink" Target="https://www.eda.gov/oie/ri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eda.gov/oie/ris/" TargetMode="External"/><Relationship Id="rId7" Type="http://schemas.openxmlformats.org/officeDocument/2006/relationships/hyperlink" Target="http://www.facebook.com/eda.commerce"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twitter.com/US_EDA" TargetMode="External"/><Relationship Id="rId10" Type="http://schemas.openxmlformats.org/officeDocument/2006/relationships/image" Target="../media/image7.png"/><Relationship Id="rId4" Type="http://schemas.openxmlformats.org/officeDocument/2006/relationships/hyperlink" Target="https://www.eda.gov/oie/accelerate-r2/" TargetMode="External"/><Relationship Id="rId9" Type="http://schemas.openxmlformats.org/officeDocument/2006/relationships/hyperlink" Target="https://www.linkedin.com/company/us-department-of-commerce-economic-development-administr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tatsameric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n.wikipedia.org/wiki/Indian_reservation" TargetMode="External"/><Relationship Id="rId4" Type="http://schemas.openxmlformats.org/officeDocument/2006/relationships/hyperlink" Target="https://www.eda.gov/programs/university-cente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atsamerica.org/re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tatsamerica.org/opportun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eda.gov/oie/ris/"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800600"/>
            <a:ext cx="10591799" cy="1143000"/>
          </a:xfrm>
        </p:spPr>
        <p:txBody>
          <a:bodyPr>
            <a:normAutofit fontScale="90000"/>
          </a:bodyPr>
          <a:lstStyle/>
          <a:p>
            <a:r>
              <a:rPr lang="en-US" dirty="0"/>
              <a:t>Educational Association of University Centers</a:t>
            </a:r>
          </a:p>
        </p:txBody>
      </p:sp>
      <p:sp>
        <p:nvSpPr>
          <p:cNvPr id="4" name="Subtitle 3"/>
          <p:cNvSpPr>
            <a:spLocks noGrp="1"/>
          </p:cNvSpPr>
          <p:nvPr>
            <p:ph type="subTitle" idx="1"/>
          </p:nvPr>
        </p:nvSpPr>
        <p:spPr>
          <a:xfrm>
            <a:off x="838200" y="6172200"/>
            <a:ext cx="10363199" cy="533400"/>
          </a:xfrm>
        </p:spPr>
        <p:txBody>
          <a:bodyPr>
            <a:noAutofit/>
          </a:bodyPr>
          <a:lstStyle/>
          <a:p>
            <a:r>
              <a:rPr lang="en-US" sz="2400" i="1" dirty="0"/>
              <a:t>Our Mission: Foster positive economic transformation through higher education…</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3618" y="271735"/>
            <a:ext cx="6225049" cy="831061"/>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Seed fund support (SFS)</a:t>
            </a:r>
          </a:p>
          <a:p>
            <a:pPr algn="r" defTabSz="609585">
              <a:spcAft>
                <a:spcPts val="400"/>
              </a:spcAft>
              <a:defRPr/>
            </a:pPr>
            <a:r>
              <a:rPr lang="en-US" sz="1867" i="1" dirty="0">
                <a:solidFill>
                  <a:srgbClr val="723D14"/>
                </a:solidFill>
                <a:latin typeface="Georgia" pitchFamily="-108" charset="0"/>
                <a:ea typeface="ＭＳ Ｐゴシック" pitchFamily="-108" charset="-128"/>
              </a:rPr>
              <a:t>desired activities</a:t>
            </a:r>
            <a:endParaRPr lang="en-US" sz="1867" b="1" i="1" dirty="0">
              <a:solidFill>
                <a:srgbClr val="723D14"/>
              </a:solidFill>
              <a:latin typeface="Arial Narrow" pitchFamily="-108" charset="0"/>
              <a:ea typeface="ＭＳ Ｐゴシック" pitchFamily="-108" charset="-128"/>
            </a:endParaRPr>
          </a:p>
        </p:txBody>
      </p:sp>
      <p:sp>
        <p:nvSpPr>
          <p:cNvPr id="3" name="TextBox 2"/>
          <p:cNvSpPr txBox="1"/>
          <p:nvPr/>
        </p:nvSpPr>
        <p:spPr>
          <a:xfrm>
            <a:off x="304800" y="1584960"/>
            <a:ext cx="11582400" cy="4876800"/>
          </a:xfrm>
          <a:prstGeom prst="rect">
            <a:avLst/>
          </a:prstGeom>
          <a:noFill/>
        </p:spPr>
        <p:txBody>
          <a:bodyPr wrap="square" rtlCol="0">
            <a:noAutofit/>
          </a:bodyPr>
          <a:lstStyle/>
          <a:p>
            <a:pPr algn="ctr" defTabSz="609585" fontAlgn="base">
              <a:spcBef>
                <a:spcPct val="0"/>
              </a:spcBef>
              <a:spcAft>
                <a:spcPct val="0"/>
              </a:spcAft>
            </a:pPr>
            <a:r>
              <a:rPr lang="en-US" sz="3733" i="1" dirty="0">
                <a:solidFill>
                  <a:srgbClr val="005A8B"/>
                </a:solidFill>
                <a:latin typeface="Georgia" panose="02040502050405020303" pitchFamily="18" charset="0"/>
                <a:ea typeface="ＭＳ Ｐゴシック" pitchFamily="-108" charset="-128"/>
              </a:rPr>
              <a:t>The </a:t>
            </a:r>
            <a:r>
              <a:rPr lang="en-US" sz="3733" b="1" cap="small" dirty="0" err="1">
                <a:solidFill>
                  <a:srgbClr val="005A8B"/>
                </a:solidFill>
                <a:latin typeface="Arial Narrow" panose="020B0606020202030204" pitchFamily="34" charset="0"/>
                <a:ea typeface="ＭＳ Ｐゴシック" pitchFamily="-108" charset="-128"/>
              </a:rPr>
              <a:t>sfs</a:t>
            </a:r>
            <a:r>
              <a:rPr lang="en-US" sz="3733" b="1" cap="small" dirty="0">
                <a:solidFill>
                  <a:srgbClr val="005A8B"/>
                </a:solidFill>
                <a:latin typeface="Arial Narrow" panose="020B0606020202030204" pitchFamily="34" charset="0"/>
                <a:ea typeface="ＭＳ Ｐゴシック" pitchFamily="-108" charset="-128"/>
              </a:rPr>
              <a:t> grant competition</a:t>
            </a:r>
            <a:r>
              <a:rPr lang="en-US" sz="3200" dirty="0">
                <a:solidFill>
                  <a:srgbClr val="005A8B"/>
                </a:solidFill>
                <a:latin typeface="Arial Narrow" panose="020B0606020202030204" pitchFamily="34" charset="0"/>
                <a:ea typeface="ＭＳ Ｐゴシック" pitchFamily="-108" charset="-128"/>
              </a:rPr>
              <a:t> </a:t>
            </a:r>
            <a:r>
              <a:rPr lang="en-US" sz="3733" i="1" dirty="0">
                <a:solidFill>
                  <a:srgbClr val="005A8B"/>
                </a:solidFill>
                <a:latin typeface="Georgia" panose="02040502050405020303" pitchFamily="18" charset="0"/>
                <a:ea typeface="ＭＳ Ｐゴシック" pitchFamily="-108" charset="-128"/>
              </a:rPr>
              <a:t>provides funding for </a:t>
            </a:r>
            <a:r>
              <a:rPr lang="en-US" sz="3733" b="1" u="sng" cap="small" dirty="0">
                <a:solidFill>
                  <a:srgbClr val="005A8B"/>
                </a:solidFill>
                <a:latin typeface="Arial Narrow" panose="020B0606020202030204" pitchFamily="34" charset="0"/>
                <a:ea typeface="ＭＳ Ｐゴシック" pitchFamily="-108" charset="-128"/>
              </a:rPr>
              <a:t>technical assistance</a:t>
            </a:r>
            <a:r>
              <a:rPr lang="en-US" sz="3733" i="1" dirty="0">
                <a:solidFill>
                  <a:srgbClr val="005A8B"/>
                </a:solidFill>
                <a:latin typeface="Georgia" panose="02040502050405020303" pitchFamily="18" charset="0"/>
                <a:ea typeface="ＭＳ Ｐゴシック" pitchFamily="-108" charset="-128"/>
              </a:rPr>
              <a:t>, </a:t>
            </a:r>
            <a:r>
              <a:rPr lang="en-US" sz="3733" b="1" u="sng" cap="small" dirty="0">
                <a:solidFill>
                  <a:srgbClr val="005A8B"/>
                </a:solidFill>
                <a:latin typeface="Arial Narrow" panose="020B0606020202030204" pitchFamily="34" charset="0"/>
                <a:ea typeface="ＭＳ Ｐゴシック" pitchFamily="-108" charset="-128"/>
              </a:rPr>
              <a:t>operational costs</a:t>
            </a:r>
            <a:r>
              <a:rPr lang="en-US" sz="3733" i="1" dirty="0">
                <a:solidFill>
                  <a:srgbClr val="005A8B"/>
                </a:solidFill>
                <a:latin typeface="Georgia" panose="02040502050405020303" pitchFamily="18" charset="0"/>
                <a:ea typeface="ＭＳ Ｐゴシック" pitchFamily="-108" charset="-128"/>
              </a:rPr>
              <a:t>, </a:t>
            </a:r>
            <a:r>
              <a:rPr lang="en-US" sz="3733" b="1" u="sng" cap="small" dirty="0">
                <a:solidFill>
                  <a:srgbClr val="005A8B"/>
                </a:solidFill>
                <a:latin typeface="Arial Narrow" panose="020B0606020202030204" pitchFamily="34" charset="0"/>
                <a:ea typeface="ＭＳ Ｐゴシック" pitchFamily="-108" charset="-128"/>
              </a:rPr>
              <a:t>marketing</a:t>
            </a:r>
            <a:r>
              <a:rPr lang="en-US" sz="3733" i="1" dirty="0">
                <a:solidFill>
                  <a:srgbClr val="005A8B"/>
                </a:solidFill>
                <a:latin typeface="Georgia" panose="02040502050405020303" pitchFamily="18" charset="0"/>
                <a:ea typeface="ＭＳ Ｐゴシック" pitchFamily="-108" charset="-128"/>
              </a:rPr>
              <a:t>, and </a:t>
            </a:r>
            <a:r>
              <a:rPr lang="en-US" sz="3733" b="1" u="sng" cap="small" dirty="0">
                <a:solidFill>
                  <a:srgbClr val="005A8B"/>
                </a:solidFill>
                <a:latin typeface="Arial Narrow" panose="020B0606020202030204" pitchFamily="34" charset="0"/>
                <a:ea typeface="ＭＳ Ｐゴシック" pitchFamily="-108" charset="-128"/>
              </a:rPr>
              <a:t>outreach</a:t>
            </a:r>
            <a:r>
              <a:rPr lang="en-US" sz="3200" dirty="0">
                <a:solidFill>
                  <a:srgbClr val="005A8B"/>
                </a:solidFill>
                <a:latin typeface="Arial Narrow" panose="020B0606020202030204" pitchFamily="34" charset="0"/>
                <a:ea typeface="ＭＳ Ｐゴシック" pitchFamily="-108" charset="-128"/>
              </a:rPr>
              <a:t> </a:t>
            </a:r>
            <a:r>
              <a:rPr lang="en-US" sz="3733" i="1" dirty="0">
                <a:solidFill>
                  <a:srgbClr val="005A8B"/>
                </a:solidFill>
                <a:latin typeface="Georgia" panose="02040502050405020303" pitchFamily="18" charset="0"/>
                <a:ea typeface="ＭＳ Ｐゴシック" pitchFamily="-108" charset="-128"/>
              </a:rPr>
              <a:t>related to the planning, formation, launch, or expansion of cluster-based seed capital funds that deploy capital in innovation-based startups with a potential for high growth.</a:t>
            </a:r>
          </a:p>
          <a:p>
            <a:pPr algn="ctr" defTabSz="609585" fontAlgn="base">
              <a:spcBef>
                <a:spcPct val="0"/>
              </a:spcBef>
              <a:spcAft>
                <a:spcPct val="0"/>
              </a:spcAft>
            </a:pPr>
            <a:endParaRPr lang="en-US" sz="2133" dirty="0">
              <a:solidFill>
                <a:srgbClr val="FF0000"/>
              </a:solidFill>
              <a:latin typeface="Georgia" panose="02040502050405020303" pitchFamily="18" charset="0"/>
              <a:ea typeface="ＭＳ Ｐゴシック" pitchFamily="-108" charset="-128"/>
            </a:endParaRPr>
          </a:p>
          <a:p>
            <a:pPr algn="ctr" defTabSz="609585" fontAlgn="base">
              <a:spcBef>
                <a:spcPct val="0"/>
              </a:spcBef>
              <a:spcAft>
                <a:spcPct val="0"/>
              </a:spcAft>
            </a:pPr>
            <a:r>
              <a:rPr lang="en-US" sz="2400" i="1" dirty="0">
                <a:solidFill>
                  <a:srgbClr val="FF0000"/>
                </a:solidFill>
                <a:latin typeface="Georgia" panose="02040502050405020303" pitchFamily="18" charset="0"/>
                <a:ea typeface="ＭＳ Ｐゴシック" pitchFamily="-108" charset="-128"/>
              </a:rPr>
              <a:t>Project funds </a:t>
            </a:r>
            <a:r>
              <a:rPr lang="en-US" sz="2400" b="1" u="sng" cap="small" dirty="0">
                <a:solidFill>
                  <a:srgbClr val="FF0000"/>
                </a:solidFill>
                <a:latin typeface="Arial Narrow" panose="020B0606020202030204" pitchFamily="34" charset="0"/>
                <a:ea typeface="ＭＳ Ｐゴシック" pitchFamily="-108" charset="-128"/>
              </a:rPr>
              <a:t>cannot</a:t>
            </a:r>
            <a:r>
              <a:rPr lang="en-US" sz="2400" dirty="0">
                <a:solidFill>
                  <a:srgbClr val="FF0000"/>
                </a:solidFill>
                <a:latin typeface="Arial Narrow" panose="020B0606020202030204" pitchFamily="34" charset="0"/>
                <a:ea typeface="ＭＳ Ｐゴシック" pitchFamily="-108" charset="-128"/>
              </a:rPr>
              <a:t> </a:t>
            </a:r>
            <a:r>
              <a:rPr lang="en-US" sz="2400" i="1" dirty="0">
                <a:solidFill>
                  <a:srgbClr val="FF0000"/>
                </a:solidFill>
                <a:latin typeface="Georgia" panose="02040502050405020303" pitchFamily="18" charset="0"/>
                <a:ea typeface="ＭＳ Ｐゴシック" pitchFamily="-108" charset="-128"/>
              </a:rPr>
              <a:t>be used to capitalize a fund, or invested in a startup.</a:t>
            </a:r>
          </a:p>
          <a:p>
            <a:pPr algn="ctr" defTabSz="609585" fontAlgn="base">
              <a:spcBef>
                <a:spcPct val="0"/>
              </a:spcBef>
              <a:spcAft>
                <a:spcPct val="0"/>
              </a:spcAft>
            </a:pPr>
            <a:endParaRPr lang="en-US" sz="2400" i="1" dirty="0">
              <a:solidFill>
                <a:srgbClr val="005A8B"/>
              </a:solidFill>
              <a:latin typeface="Arial Narrow" panose="020B0606020202030204" pitchFamily="34" charset="0"/>
              <a:ea typeface="ＭＳ Ｐゴシック" pitchFamily="-108" charset="-128"/>
            </a:endParaRPr>
          </a:p>
        </p:txBody>
      </p:sp>
    </p:spTree>
    <p:extLst>
      <p:ext uri="{BB962C8B-B14F-4D97-AF65-F5344CB8AC3E}">
        <p14:creationId xmlns:p14="http://schemas.microsoft.com/office/powerpoint/2010/main" val="6977562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3618" y="271736"/>
            <a:ext cx="6225049" cy="831061"/>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The RIS Program</a:t>
            </a:r>
          </a:p>
          <a:p>
            <a:pPr algn="r" defTabSz="609585">
              <a:spcAft>
                <a:spcPts val="400"/>
              </a:spcAft>
              <a:defRPr/>
            </a:pPr>
            <a:r>
              <a:rPr lang="en-US" sz="1867" i="1" dirty="0">
                <a:solidFill>
                  <a:srgbClr val="723D14"/>
                </a:solidFill>
                <a:latin typeface="Georgia" pitchFamily="-108" charset="0"/>
                <a:ea typeface="ＭＳ Ｐゴシック" pitchFamily="-108" charset="-128"/>
              </a:rPr>
              <a:t>past funding caps &amp; project periods</a:t>
            </a:r>
            <a:endParaRPr lang="en-US" sz="1867" b="1" i="1" dirty="0">
              <a:solidFill>
                <a:srgbClr val="723D14"/>
              </a:solidFill>
              <a:latin typeface="Arial Narrow" pitchFamily="-108" charset="0"/>
              <a:ea typeface="ＭＳ Ｐゴシック" pitchFamily="-108" charset="-128"/>
            </a:endParaRPr>
          </a:p>
        </p:txBody>
      </p:sp>
      <p:sp>
        <p:nvSpPr>
          <p:cNvPr id="3" name="TextBox 2"/>
          <p:cNvSpPr txBox="1"/>
          <p:nvPr/>
        </p:nvSpPr>
        <p:spPr>
          <a:xfrm>
            <a:off x="304800" y="1584960"/>
            <a:ext cx="11582400" cy="4876800"/>
          </a:xfrm>
          <a:prstGeom prst="rect">
            <a:avLst/>
          </a:prstGeom>
          <a:noFill/>
        </p:spPr>
        <p:txBody>
          <a:bodyPr wrap="square" rtlCol="0">
            <a:noAutofit/>
          </a:bodyPr>
          <a:lstStyle/>
          <a:p>
            <a:pPr algn="ctr" defTabSz="609585" fontAlgn="base">
              <a:spcBef>
                <a:spcPct val="0"/>
              </a:spcBef>
              <a:spcAft>
                <a:spcPct val="0"/>
              </a:spcAft>
            </a:pPr>
            <a:r>
              <a:rPr lang="en-US" sz="3733" b="1" cap="small" dirty="0">
                <a:solidFill>
                  <a:srgbClr val="005A8B"/>
                </a:solidFill>
                <a:latin typeface="Arial Narrow" panose="020B0606020202030204" pitchFamily="34" charset="0"/>
                <a:ea typeface="ＭＳ Ｐゴシック" pitchFamily="-108" charset="-128"/>
              </a:rPr>
              <a:t>i6 challenge</a:t>
            </a:r>
          </a:p>
          <a:p>
            <a:pPr algn="ctr" defTabSz="609585" fontAlgn="base">
              <a:spcBef>
                <a:spcPct val="0"/>
              </a:spcBef>
              <a:spcAft>
                <a:spcPct val="0"/>
              </a:spcAft>
            </a:pPr>
            <a:r>
              <a:rPr lang="en-US" sz="3200" i="1" u="sng" dirty="0">
                <a:solidFill>
                  <a:srgbClr val="FF0000"/>
                </a:solidFill>
                <a:latin typeface="Georgia" panose="02040502050405020303" pitchFamily="18" charset="0"/>
                <a:ea typeface="ＭＳ Ｐゴシック" pitchFamily="-108" charset="-128"/>
              </a:rPr>
              <a:t>$750k</a:t>
            </a:r>
            <a:r>
              <a:rPr lang="en-US" sz="3200" i="1" dirty="0">
                <a:solidFill>
                  <a:srgbClr val="FF0000"/>
                </a:solidFill>
                <a:latin typeface="Georgia" panose="02040502050405020303" pitchFamily="18" charset="0"/>
                <a:ea typeface="ＭＳ Ｐゴシック" pitchFamily="-108" charset="-128"/>
              </a:rPr>
              <a:t> </a:t>
            </a:r>
            <a:r>
              <a:rPr lang="en-US" sz="3200" i="1" dirty="0">
                <a:solidFill>
                  <a:srgbClr val="005A8B"/>
                </a:solidFill>
                <a:latin typeface="Georgia" panose="02040502050405020303" pitchFamily="18" charset="0"/>
                <a:ea typeface="ＭＳ Ｐゴシック" pitchFamily="-108" charset="-128"/>
              </a:rPr>
              <a:t>Federal funds cap; min. </a:t>
            </a:r>
            <a:r>
              <a:rPr lang="en-US" sz="3200" i="1" u="sng" dirty="0">
                <a:solidFill>
                  <a:srgbClr val="FF0000"/>
                </a:solidFill>
                <a:latin typeface="Georgia" panose="02040502050405020303" pitchFamily="18" charset="0"/>
                <a:ea typeface="ＭＳ Ｐゴシック" pitchFamily="-108" charset="-128"/>
              </a:rPr>
              <a:t>1:1 match required</a:t>
            </a:r>
          </a:p>
          <a:p>
            <a:pPr algn="ctr" defTabSz="609585" fontAlgn="base">
              <a:spcBef>
                <a:spcPct val="0"/>
              </a:spcBef>
              <a:spcAft>
                <a:spcPct val="0"/>
              </a:spcAft>
            </a:pPr>
            <a:r>
              <a:rPr lang="en-US" sz="3200" i="1" dirty="0">
                <a:solidFill>
                  <a:srgbClr val="005A8B"/>
                </a:solidFill>
                <a:latin typeface="Georgia" panose="02040502050405020303" pitchFamily="18" charset="0"/>
                <a:ea typeface="ＭＳ Ｐゴシック" pitchFamily="-108" charset="-128"/>
              </a:rPr>
              <a:t>3 year project period </a:t>
            </a:r>
          </a:p>
          <a:p>
            <a:pPr algn="ctr" defTabSz="609585" fontAlgn="base">
              <a:spcBef>
                <a:spcPct val="0"/>
              </a:spcBef>
              <a:spcAft>
                <a:spcPct val="0"/>
              </a:spcAft>
            </a:pPr>
            <a:r>
              <a:rPr lang="en-US" sz="3200" i="1" dirty="0">
                <a:solidFill>
                  <a:srgbClr val="005A8B"/>
                </a:solidFill>
                <a:latin typeface="Georgia" panose="02040502050405020303" pitchFamily="18" charset="0"/>
                <a:ea typeface="ＭＳ Ｐゴシック" pitchFamily="-108" charset="-128"/>
              </a:rPr>
              <a:t>2019 i6 Awards - </a:t>
            </a:r>
            <a:r>
              <a:rPr lang="en-US" sz="3200" dirty="0">
                <a:solidFill>
                  <a:prstClr val="black"/>
                </a:solidFill>
                <a:latin typeface="Arial" pitchFamily="-108" charset="0"/>
                <a:ea typeface="ＭＳ Ｐゴシック" pitchFamily="-108" charset="-128"/>
                <a:hlinkClick r:id="rId3"/>
              </a:rPr>
              <a:t>https://www.eda.gov/oie/ris/i6/2019/</a:t>
            </a:r>
            <a:r>
              <a:rPr lang="en-US" sz="3200" dirty="0">
                <a:solidFill>
                  <a:prstClr val="black"/>
                </a:solidFill>
                <a:latin typeface="Arial" pitchFamily="-108" charset="0"/>
                <a:ea typeface="ＭＳ Ｐゴシック" pitchFamily="-108" charset="-128"/>
              </a:rPr>
              <a:t> </a:t>
            </a:r>
            <a:endParaRPr lang="en-US" sz="32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endParaRPr lang="en-US" sz="32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r>
              <a:rPr lang="en-US" sz="3733" b="1" cap="small" dirty="0">
                <a:solidFill>
                  <a:srgbClr val="005A8B"/>
                </a:solidFill>
                <a:latin typeface="Arial Narrow" panose="020B0606020202030204" pitchFamily="34" charset="0"/>
                <a:ea typeface="ＭＳ Ｐゴシック" pitchFamily="-108" charset="-128"/>
              </a:rPr>
              <a:t>seed fund support (</a:t>
            </a:r>
            <a:r>
              <a:rPr lang="en-US" sz="3733" b="1" cap="small" dirty="0" err="1">
                <a:solidFill>
                  <a:srgbClr val="005A8B"/>
                </a:solidFill>
                <a:latin typeface="Arial Narrow" panose="020B0606020202030204" pitchFamily="34" charset="0"/>
                <a:ea typeface="ＭＳ Ｐゴシック" pitchFamily="-108" charset="-128"/>
              </a:rPr>
              <a:t>sfs</a:t>
            </a:r>
            <a:r>
              <a:rPr lang="en-US" sz="3733" b="1" cap="small" dirty="0">
                <a:solidFill>
                  <a:srgbClr val="005A8B"/>
                </a:solidFill>
                <a:latin typeface="Arial Narrow" panose="020B0606020202030204" pitchFamily="34" charset="0"/>
                <a:ea typeface="ＭＳ Ｐゴシック" pitchFamily="-108" charset="-128"/>
              </a:rPr>
              <a:t>) grant competition</a:t>
            </a:r>
            <a:endParaRPr lang="en-US" sz="3733" b="1" cap="small" dirty="0">
              <a:solidFill>
                <a:srgbClr val="FF0000"/>
              </a:solidFill>
              <a:latin typeface="Arial Narrow" panose="020B0606020202030204" pitchFamily="34" charset="0"/>
              <a:ea typeface="ＭＳ Ｐゴシック" pitchFamily="-108" charset="-128"/>
            </a:endParaRPr>
          </a:p>
          <a:p>
            <a:pPr algn="ctr" defTabSz="609585" fontAlgn="base">
              <a:spcBef>
                <a:spcPct val="0"/>
              </a:spcBef>
              <a:spcAft>
                <a:spcPct val="0"/>
              </a:spcAft>
            </a:pPr>
            <a:r>
              <a:rPr lang="en-US" sz="3200" i="1" u="sng" dirty="0">
                <a:solidFill>
                  <a:srgbClr val="FF0000"/>
                </a:solidFill>
                <a:latin typeface="Georgia" panose="02040502050405020303" pitchFamily="18" charset="0"/>
                <a:ea typeface="ＭＳ Ｐゴシック" pitchFamily="-108" charset="-128"/>
              </a:rPr>
              <a:t>$300k</a:t>
            </a:r>
            <a:r>
              <a:rPr lang="en-US" sz="3200" i="1" dirty="0">
                <a:solidFill>
                  <a:srgbClr val="FF0000"/>
                </a:solidFill>
                <a:latin typeface="Georgia" panose="02040502050405020303" pitchFamily="18" charset="0"/>
                <a:ea typeface="ＭＳ Ｐゴシック" pitchFamily="-108" charset="-128"/>
              </a:rPr>
              <a:t> </a:t>
            </a:r>
            <a:r>
              <a:rPr lang="en-US" sz="3200" i="1" dirty="0">
                <a:solidFill>
                  <a:srgbClr val="005A8B"/>
                </a:solidFill>
                <a:latin typeface="Georgia" panose="02040502050405020303" pitchFamily="18" charset="0"/>
                <a:ea typeface="ＭＳ Ｐゴシック" pitchFamily="-108" charset="-128"/>
              </a:rPr>
              <a:t>Federal funds cap; min. </a:t>
            </a:r>
            <a:r>
              <a:rPr lang="en-US" sz="3200" i="1" u="sng" dirty="0">
                <a:solidFill>
                  <a:srgbClr val="FF0000"/>
                </a:solidFill>
                <a:latin typeface="Georgia" panose="02040502050405020303" pitchFamily="18" charset="0"/>
                <a:ea typeface="ＭＳ Ｐゴシック" pitchFamily="-108" charset="-128"/>
              </a:rPr>
              <a:t>1:1 match required</a:t>
            </a:r>
          </a:p>
          <a:p>
            <a:pPr algn="ctr" defTabSz="609585" fontAlgn="base">
              <a:spcBef>
                <a:spcPct val="0"/>
              </a:spcBef>
              <a:spcAft>
                <a:spcPct val="0"/>
              </a:spcAft>
            </a:pPr>
            <a:r>
              <a:rPr lang="en-US" sz="3200" i="1" dirty="0">
                <a:solidFill>
                  <a:srgbClr val="005A8B"/>
                </a:solidFill>
                <a:latin typeface="Georgia" panose="02040502050405020303" pitchFamily="18" charset="0"/>
                <a:ea typeface="ＭＳ Ｐゴシック" pitchFamily="-108" charset="-128"/>
              </a:rPr>
              <a:t>3 year project period</a:t>
            </a:r>
          </a:p>
          <a:p>
            <a:pPr algn="ctr" defTabSz="609585" fontAlgn="base">
              <a:spcBef>
                <a:spcPct val="0"/>
              </a:spcBef>
              <a:spcAft>
                <a:spcPct val="0"/>
              </a:spcAft>
            </a:pPr>
            <a:r>
              <a:rPr lang="en-US" sz="3200" i="1" dirty="0">
                <a:solidFill>
                  <a:srgbClr val="005A8B"/>
                </a:solidFill>
                <a:latin typeface="Georgia" panose="02040502050405020303" pitchFamily="18" charset="0"/>
                <a:ea typeface="ＭＳ Ｐゴシック" pitchFamily="-108" charset="-128"/>
              </a:rPr>
              <a:t>2019 SFS Awards - </a:t>
            </a:r>
            <a:r>
              <a:rPr lang="en-US" sz="3200" dirty="0">
                <a:solidFill>
                  <a:prstClr val="black"/>
                </a:solidFill>
                <a:latin typeface="Arial" pitchFamily="-108" charset="0"/>
                <a:ea typeface="ＭＳ Ｐゴシック" pitchFamily="-108" charset="-128"/>
                <a:hlinkClick r:id="rId4"/>
              </a:rPr>
              <a:t>https://www.eda.gov/oie/ris/seed/2019/</a:t>
            </a:r>
            <a:endParaRPr lang="en-US" sz="32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endParaRPr lang="en-US" sz="3200" i="1" dirty="0">
              <a:solidFill>
                <a:srgbClr val="005A8B"/>
              </a:solidFill>
              <a:latin typeface="Georgia" panose="02040502050405020303" pitchFamily="18" charset="0"/>
              <a:ea typeface="ＭＳ Ｐゴシック" pitchFamily="-108" charset="-128"/>
            </a:endParaRPr>
          </a:p>
        </p:txBody>
      </p:sp>
    </p:spTree>
    <p:extLst>
      <p:ext uri="{BB962C8B-B14F-4D97-AF65-F5344CB8AC3E}">
        <p14:creationId xmlns:p14="http://schemas.microsoft.com/office/powerpoint/2010/main" val="29122782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521" y="3310678"/>
            <a:ext cx="8016625" cy="2421020"/>
          </a:xfrm>
          <a:prstGeom prst="rect">
            <a:avLst/>
          </a:prstGeom>
          <a:noFill/>
        </p:spPr>
        <p:txBody>
          <a:bodyPr wrap="square" rtlCol="0">
            <a:noAutofit/>
          </a:bodyPr>
          <a:lstStyle/>
          <a:p>
            <a:pPr algn="ctr" defTabSz="609585" fontAlgn="base">
              <a:spcBef>
                <a:spcPct val="0"/>
              </a:spcBef>
              <a:spcAft>
                <a:spcPct val="0"/>
              </a:spcAft>
            </a:pPr>
            <a:br>
              <a:rPr lang="en-US" sz="3733" dirty="0">
                <a:solidFill>
                  <a:srgbClr val="005A8B"/>
                </a:solidFill>
                <a:latin typeface="Arial Narrow" panose="020B0606020202030204" pitchFamily="34" charset="0"/>
                <a:ea typeface="ＭＳ Ｐゴシック" pitchFamily="-108" charset="-128"/>
              </a:rPr>
            </a:br>
            <a:br>
              <a:rPr lang="en-US" sz="3733" dirty="0">
                <a:solidFill>
                  <a:srgbClr val="005A8B"/>
                </a:solidFill>
                <a:latin typeface="Arial Narrow" panose="020B0606020202030204" pitchFamily="34" charset="0"/>
                <a:ea typeface="ＭＳ Ｐゴシック" pitchFamily="-108" charset="-128"/>
              </a:rPr>
            </a:br>
            <a:br>
              <a:rPr lang="en-US" sz="3733" dirty="0">
                <a:solidFill>
                  <a:srgbClr val="005A8B"/>
                </a:solidFill>
                <a:latin typeface="Arial Narrow" panose="020B0606020202030204" pitchFamily="34" charset="0"/>
                <a:ea typeface="ＭＳ Ｐゴシック" pitchFamily="-108" charset="-128"/>
              </a:rPr>
            </a:br>
            <a:endParaRPr lang="en-US" sz="3733" dirty="0">
              <a:solidFill>
                <a:srgbClr val="005A8B"/>
              </a:solidFill>
              <a:latin typeface="Arial Narrow" panose="020B0606020202030204" pitchFamily="34" charset="0"/>
              <a:ea typeface="ＭＳ Ｐゴシック" pitchFamily="-108" charset="-128"/>
            </a:endParaRPr>
          </a:p>
        </p:txBody>
      </p:sp>
      <p:grpSp>
        <p:nvGrpSpPr>
          <p:cNvPr id="5" name="Group 4">
            <a:extLst>
              <a:ext uri="{FF2B5EF4-FFF2-40B4-BE49-F238E27FC236}">
                <a16:creationId xmlns:a16="http://schemas.microsoft.com/office/drawing/2014/main" id="{98125D3B-3A2C-43C2-B0DB-B11F728E71BC}"/>
              </a:ext>
            </a:extLst>
          </p:cNvPr>
          <p:cNvGrpSpPr/>
          <p:nvPr/>
        </p:nvGrpSpPr>
        <p:grpSpPr>
          <a:xfrm>
            <a:off x="2438400" y="6339838"/>
            <a:ext cx="7315200" cy="428113"/>
            <a:chOff x="1828800" y="4199030"/>
            <a:chExt cx="5486400" cy="321085"/>
          </a:xfrm>
        </p:grpSpPr>
        <p:cxnSp>
          <p:nvCxnSpPr>
            <p:cNvPr id="6" name="Straight Connector 5">
              <a:extLst>
                <a:ext uri="{FF2B5EF4-FFF2-40B4-BE49-F238E27FC236}">
                  <a16:creationId xmlns:a16="http://schemas.microsoft.com/office/drawing/2014/main" id="{B04AAC08-4FD6-46C8-9752-AE8DC61608CF}"/>
                </a:ext>
              </a:extLst>
            </p:cNvPr>
            <p:cNvCxnSpPr/>
            <p:nvPr/>
          </p:nvCxnSpPr>
          <p:spPr>
            <a:xfrm>
              <a:off x="2286000" y="4200658"/>
              <a:ext cx="4572000" cy="0"/>
            </a:xfrm>
            <a:prstGeom prst="line">
              <a:avLst/>
            </a:prstGeom>
            <a:ln w="12700">
              <a:solidFill>
                <a:srgbClr val="63B1E5"/>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308987A-255E-4E1B-B63D-9B6674FE288A}"/>
                </a:ext>
              </a:extLst>
            </p:cNvPr>
            <p:cNvSpPr/>
            <p:nvPr/>
          </p:nvSpPr>
          <p:spPr>
            <a:xfrm>
              <a:off x="1828800" y="4358532"/>
              <a:ext cx="5486400" cy="161583"/>
            </a:xfrm>
            <a:prstGeom prst="rect">
              <a:avLst/>
            </a:prstGeom>
          </p:spPr>
          <p:txBody>
            <a:bodyPr wrap="square" lIns="0" tIns="0" rIns="0" bIns="0">
              <a:spAutoFit/>
            </a:bodyPr>
            <a:lstStyle/>
            <a:p>
              <a:pPr algn="ctr" defTabSz="609585">
                <a:defRPr/>
              </a:pPr>
              <a:r>
                <a:rPr lang="en-US" sz="1400" b="1" cap="small" spc="267" dirty="0">
                  <a:solidFill>
                    <a:srgbClr val="005A8B"/>
                  </a:solidFill>
                  <a:latin typeface="Arial Narrow" panose="020B0606020202030204" pitchFamily="34" charset="0"/>
                  <a:ea typeface="ＭＳ Ｐゴシック" pitchFamily="-108" charset="-128"/>
                </a:rPr>
                <a:t>regional offices: </a:t>
              </a:r>
              <a:r>
                <a:rPr lang="en-US" sz="1200" i="1" dirty="0">
                  <a:solidFill>
                    <a:srgbClr val="005A8B"/>
                  </a:solidFill>
                  <a:latin typeface="Georgia" panose="02040502050405020303" pitchFamily="18" charset="0"/>
                  <a:ea typeface="ＭＳ Ｐゴシック" pitchFamily="-108" charset="-128"/>
                </a:rPr>
                <a:t>Atlanta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Austin</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Chicago</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Denver</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Philadelphia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Seattle</a:t>
              </a:r>
            </a:p>
          </p:txBody>
        </p:sp>
        <p:grpSp>
          <p:nvGrpSpPr>
            <p:cNvPr id="8" name="Group 7">
              <a:extLst>
                <a:ext uri="{FF2B5EF4-FFF2-40B4-BE49-F238E27FC236}">
                  <a16:creationId xmlns:a16="http://schemas.microsoft.com/office/drawing/2014/main" id="{BE4E5971-04C9-43F3-AA00-C5A2D94BB086}"/>
                </a:ext>
              </a:extLst>
            </p:cNvPr>
            <p:cNvGrpSpPr/>
            <p:nvPr/>
          </p:nvGrpSpPr>
          <p:grpSpPr>
            <a:xfrm>
              <a:off x="3694176" y="4199030"/>
              <a:ext cx="1788318" cy="205437"/>
              <a:chOff x="1736659" y="4610861"/>
              <a:chExt cx="1788318" cy="205437"/>
            </a:xfrm>
          </p:grpSpPr>
          <p:grpSp>
            <p:nvGrpSpPr>
              <p:cNvPr id="9" name="Group 8">
                <a:extLst>
                  <a:ext uri="{FF2B5EF4-FFF2-40B4-BE49-F238E27FC236}">
                    <a16:creationId xmlns:a16="http://schemas.microsoft.com/office/drawing/2014/main" id="{5E358E52-2F00-4D4A-A0B7-CE4A58154896}"/>
                  </a:ext>
                </a:extLst>
              </p:cNvPr>
              <p:cNvGrpSpPr/>
              <p:nvPr/>
            </p:nvGrpSpPr>
            <p:grpSpPr>
              <a:xfrm>
                <a:off x="2616659" y="4635855"/>
                <a:ext cx="908318" cy="155448"/>
                <a:chOff x="3105144" y="4910328"/>
                <a:chExt cx="908318" cy="155448"/>
              </a:xfrm>
            </p:grpSpPr>
            <p:pic>
              <p:nvPicPr>
                <p:cNvPr id="11" name="Picture 4" descr="Twitter Icon">
                  <a:hlinkClick r:id="rId3"/>
                  <a:extLst>
                    <a:ext uri="{FF2B5EF4-FFF2-40B4-BE49-F238E27FC236}">
                      <a16:creationId xmlns:a16="http://schemas.microsoft.com/office/drawing/2014/main" id="{5632956C-757D-4A2F-B4CF-11D865348C8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37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witter Icon">
                  <a:hlinkClick r:id="rId5"/>
                  <a:extLst>
                    <a:ext uri="{FF2B5EF4-FFF2-40B4-BE49-F238E27FC236}">
                      <a16:creationId xmlns:a16="http://schemas.microsoft.com/office/drawing/2014/main" id="{BC7D962F-85A9-450D-A8C5-080BB572366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680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inked In Icon">
                  <a:hlinkClick r:id="rId7"/>
                  <a:extLst>
                    <a:ext uri="{FF2B5EF4-FFF2-40B4-BE49-F238E27FC236}">
                      <a16:creationId xmlns:a16="http://schemas.microsoft.com/office/drawing/2014/main" id="{736D4B96-367E-465F-B2AD-35D6DDE94B4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99162" y="4938158"/>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C10D4-F33F-474E-844C-2E4DB62BEA1E}"/>
                    </a:ext>
                  </a:extLst>
                </p:cNvPr>
                <p:cNvSpPr txBox="1"/>
                <p:nvPr/>
              </p:nvSpPr>
              <p:spPr>
                <a:xfrm>
                  <a:off x="3105144" y="4910328"/>
                  <a:ext cx="548640" cy="155448"/>
                </a:xfrm>
                <a:prstGeom prst="rect">
                  <a:avLst/>
                </a:prstGeom>
                <a:noFill/>
              </p:spPr>
              <p:txBody>
                <a:bodyPr wrap="square" lIns="0" tIns="0" rIns="0" bIns="0" rtlCol="0" anchor="ctr" anchorCtr="0">
                  <a:noAutofit/>
                </a:bodyPr>
                <a:lstStyle/>
                <a:p>
                  <a:pPr defTabSz="609585" fontAlgn="base">
                    <a:spcBef>
                      <a:spcPct val="0"/>
                    </a:spcBef>
                    <a:spcAft>
                      <a:spcPct val="0"/>
                    </a:spcAft>
                    <a:defRPr/>
                  </a:pPr>
                  <a:r>
                    <a:rPr lang="en-US" sz="1333" cap="small" dirty="0">
                      <a:solidFill>
                        <a:srgbClr val="005A8B"/>
                      </a:solidFill>
                      <a:latin typeface="Arial Narrow" panose="020B0606020202030204" pitchFamily="34" charset="0"/>
                      <a:ea typeface="ＭＳ Ｐゴシック" pitchFamily="-108" charset="-128"/>
                    </a:rPr>
                    <a:t>follow us:</a:t>
                  </a:r>
                </a:p>
              </p:txBody>
            </p:sp>
          </p:grpSp>
          <p:sp>
            <p:nvSpPr>
              <p:cNvPr id="10" name="TextBox 9">
                <a:extLst>
                  <a:ext uri="{FF2B5EF4-FFF2-40B4-BE49-F238E27FC236}">
                    <a16:creationId xmlns:a16="http://schemas.microsoft.com/office/drawing/2014/main" id="{F52E2352-1EC5-49EE-8CAB-01C99D5B238D}"/>
                  </a:ext>
                </a:extLst>
              </p:cNvPr>
              <p:cNvSpPr txBox="1"/>
              <p:nvPr/>
            </p:nvSpPr>
            <p:spPr>
              <a:xfrm>
                <a:off x="1736659" y="4610861"/>
                <a:ext cx="907420" cy="205437"/>
              </a:xfrm>
              <a:prstGeom prst="rect">
                <a:avLst/>
              </a:prstGeom>
              <a:noFill/>
            </p:spPr>
            <p:txBody>
              <a:bodyPr wrap="square" lIns="0" tIns="0" rIns="0" bIns="0" rtlCol="0" anchor="ctr" anchorCtr="0">
                <a:noAutofit/>
              </a:bodyPr>
              <a:lstStyle/>
              <a:p>
                <a:pPr algn="ctr" defTabSz="609585" fontAlgn="base">
                  <a:spcBef>
                    <a:spcPct val="0"/>
                  </a:spcBef>
                  <a:spcAft>
                    <a:spcPct val="0"/>
                  </a:spcAft>
                  <a:defRPr/>
                </a:pP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eda.gov/</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oie</a:t>
                </a: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ris</a:t>
                </a:r>
                <a:r>
                  <a:rPr lang="en-US" sz="1333" cap="small" dirty="0">
                    <a:solidFill>
                      <a:srgbClr val="63B1E5"/>
                    </a:solidFill>
                    <a:latin typeface="Arial Narrow" panose="020B0606020202030204" pitchFamily="34" charset="0"/>
                    <a:ea typeface="ＭＳ Ｐゴシック" pitchFamily="-108" charset="-128"/>
                  </a:rPr>
                  <a:t> </a:t>
                </a:r>
                <a:r>
                  <a:rPr lang="en-US" sz="1333" cap="small" dirty="0">
                    <a:solidFill>
                      <a:srgbClr val="005A8B"/>
                    </a:solidFill>
                    <a:latin typeface="Arial Narrow" panose="020B0606020202030204" pitchFamily="34" charset="0"/>
                    <a:ea typeface="ＭＳ Ｐゴシック" pitchFamily="-108" charset="-128"/>
                  </a:rPr>
                  <a:t>•</a:t>
                </a:r>
              </a:p>
            </p:txBody>
          </p:sp>
        </p:grpSp>
      </p:grpSp>
      <p:sp>
        <p:nvSpPr>
          <p:cNvPr id="15" name="TextBox 14">
            <a:extLst>
              <a:ext uri="{FF2B5EF4-FFF2-40B4-BE49-F238E27FC236}">
                <a16:creationId xmlns:a16="http://schemas.microsoft.com/office/drawing/2014/main" id="{B14BE31C-0103-42B8-9367-5AFA4F158DF7}"/>
              </a:ext>
            </a:extLst>
          </p:cNvPr>
          <p:cNvSpPr txBox="1"/>
          <p:nvPr/>
        </p:nvSpPr>
        <p:spPr>
          <a:xfrm>
            <a:off x="4273618" y="271735"/>
            <a:ext cx="6225049" cy="984885"/>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Accelerate R2 Network Challenge</a:t>
            </a:r>
          </a:p>
        </p:txBody>
      </p:sp>
      <p:sp>
        <p:nvSpPr>
          <p:cNvPr id="16" name="TextBox 15">
            <a:extLst>
              <a:ext uri="{FF2B5EF4-FFF2-40B4-BE49-F238E27FC236}">
                <a16:creationId xmlns:a16="http://schemas.microsoft.com/office/drawing/2014/main" id="{1B9913D0-9B92-40AF-97D2-98D7888CC6EA}"/>
              </a:ext>
            </a:extLst>
          </p:cNvPr>
          <p:cNvSpPr txBox="1"/>
          <p:nvPr/>
        </p:nvSpPr>
        <p:spPr>
          <a:xfrm>
            <a:off x="489960" y="1552963"/>
            <a:ext cx="11397241" cy="4942981"/>
          </a:xfrm>
          <a:prstGeom prst="rect">
            <a:avLst/>
          </a:prstGeom>
          <a:noFill/>
        </p:spPr>
        <p:txBody>
          <a:bodyPr wrap="square" rtlCol="0">
            <a:noAutofit/>
          </a:bodyPr>
          <a:lstStyle/>
          <a:p>
            <a:pPr defTabSz="609585" fontAlgn="base">
              <a:spcBef>
                <a:spcPct val="0"/>
              </a:spcBef>
              <a:spcAft>
                <a:spcPct val="0"/>
              </a:spcAft>
            </a:pPr>
            <a:r>
              <a:rPr lang="en-US" sz="1867" b="1" dirty="0">
                <a:solidFill>
                  <a:srgbClr val="FF0000"/>
                </a:solidFill>
                <a:latin typeface="Arial Narrow" panose="020B0606020202030204" pitchFamily="34" charset="0"/>
                <a:ea typeface="ＭＳ Ｐゴシック" pitchFamily="-108" charset="-128"/>
              </a:rPr>
              <a:t>$1 Million Challenge </a:t>
            </a:r>
            <a:r>
              <a:rPr lang="en-US" sz="1867" dirty="0">
                <a:solidFill>
                  <a:srgbClr val="005A8B"/>
                </a:solidFill>
                <a:latin typeface="Arial Narrow" panose="020B0606020202030204" pitchFamily="34" charset="0"/>
                <a:ea typeface="ＭＳ Ｐゴシック" pitchFamily="-108" charset="-128"/>
              </a:rPr>
              <a:t>to create a nationwide network or networks of organizations working to address the nation’s most pressing disaster response and resiliency (R2) challenges with innovative technologies. The Accelerate R2 Network Challenge seeks to connect stakeholders engaged in:</a:t>
            </a:r>
          </a:p>
          <a:p>
            <a:pPr defTabSz="609585" fontAlgn="base">
              <a:spcBef>
                <a:spcPct val="0"/>
              </a:spcBef>
              <a:spcAft>
                <a:spcPct val="0"/>
              </a:spcAft>
            </a:pPr>
            <a:endParaRPr lang="en-US" sz="1867" dirty="0">
              <a:solidFill>
                <a:srgbClr val="005A8B"/>
              </a:solidFill>
              <a:latin typeface="Arial Narrow" panose="020B0606020202030204" pitchFamily="34" charset="0"/>
              <a:ea typeface="ＭＳ Ｐゴシック" pitchFamily="-108" charset="-128"/>
            </a:endParaRPr>
          </a:p>
          <a:p>
            <a:pPr defTabSz="609585" fontAlgn="base">
              <a:spcBef>
                <a:spcPct val="0"/>
              </a:spcBef>
              <a:spcAft>
                <a:spcPct val="0"/>
              </a:spcAft>
            </a:pPr>
            <a:r>
              <a:rPr lang="en-US" sz="1867" b="1" u="sng" dirty="0">
                <a:solidFill>
                  <a:srgbClr val="005A8B"/>
                </a:solidFill>
                <a:latin typeface="Arial Narrow" panose="020B0606020202030204" pitchFamily="34" charset="0"/>
                <a:ea typeface="ＭＳ Ｐゴシック" pitchFamily="-108" charset="-128"/>
              </a:rPr>
              <a:t>Response innovation </a:t>
            </a:r>
            <a:r>
              <a:rPr lang="en-US" sz="1867" dirty="0">
                <a:solidFill>
                  <a:srgbClr val="005A8B"/>
                </a:solidFill>
                <a:latin typeface="Arial Narrow" panose="020B0606020202030204" pitchFamily="34" charset="0"/>
                <a:ea typeface="ＭＳ Ｐゴシック" pitchFamily="-108" charset="-128"/>
              </a:rPr>
              <a:t>– innovation in the communications, technology, and equipment first responders use when responding to disasters and events</a:t>
            </a:r>
          </a:p>
          <a:p>
            <a:pPr defTabSz="609585" fontAlgn="base">
              <a:spcBef>
                <a:spcPct val="0"/>
              </a:spcBef>
              <a:spcAft>
                <a:spcPct val="0"/>
              </a:spcAft>
            </a:pPr>
            <a:endParaRPr lang="en-US" sz="1867" dirty="0">
              <a:solidFill>
                <a:srgbClr val="005A8B"/>
              </a:solidFill>
              <a:latin typeface="Arial Narrow" panose="020B0606020202030204" pitchFamily="34" charset="0"/>
              <a:ea typeface="ＭＳ Ｐゴシック" pitchFamily="-108" charset="-128"/>
            </a:endParaRPr>
          </a:p>
          <a:p>
            <a:pPr defTabSz="609585" fontAlgn="base">
              <a:spcBef>
                <a:spcPct val="0"/>
              </a:spcBef>
              <a:spcAft>
                <a:spcPct val="0"/>
              </a:spcAft>
            </a:pPr>
            <a:r>
              <a:rPr lang="en-US" sz="1867" b="1" u="sng" dirty="0">
                <a:solidFill>
                  <a:srgbClr val="005A8B"/>
                </a:solidFill>
                <a:latin typeface="Arial Narrow" panose="020B0606020202030204" pitchFamily="34" charset="0"/>
                <a:ea typeface="ＭＳ Ｐゴシック" pitchFamily="-108" charset="-128"/>
              </a:rPr>
              <a:t>Resiliency innovation </a:t>
            </a:r>
            <a:r>
              <a:rPr lang="en-US" sz="1867" dirty="0">
                <a:solidFill>
                  <a:srgbClr val="005A8B"/>
                </a:solidFill>
                <a:latin typeface="Arial Narrow" panose="020B0606020202030204" pitchFamily="34" charset="0"/>
                <a:ea typeface="ＭＳ Ｐゴシック" pitchFamily="-108" charset="-128"/>
              </a:rPr>
              <a:t>– finding new ways to build, protect, and connect networks and infrastructure to help communities recover and build readiness and resilience in the face of future disasters</a:t>
            </a:r>
          </a:p>
          <a:p>
            <a:pPr defTabSz="609585" fontAlgn="base">
              <a:spcBef>
                <a:spcPct val="0"/>
              </a:spcBef>
              <a:spcAft>
                <a:spcPct val="0"/>
              </a:spcAft>
            </a:pPr>
            <a:endParaRPr lang="en-US" sz="1867" dirty="0">
              <a:solidFill>
                <a:srgbClr val="005A8B"/>
              </a:solidFill>
              <a:latin typeface="Arial Narrow" panose="020B0606020202030204" pitchFamily="34" charset="0"/>
              <a:ea typeface="ＭＳ Ｐゴシック" pitchFamily="-108" charset="-128"/>
            </a:endParaRPr>
          </a:p>
          <a:p>
            <a:pPr defTabSz="609585" fontAlgn="base">
              <a:spcBef>
                <a:spcPct val="0"/>
              </a:spcBef>
              <a:spcAft>
                <a:spcPct val="0"/>
              </a:spcAft>
            </a:pPr>
            <a:r>
              <a:rPr lang="en-US" sz="1867" b="1" dirty="0">
                <a:solidFill>
                  <a:srgbClr val="005A8B"/>
                </a:solidFill>
                <a:latin typeface="Arial Narrow" panose="020B0606020202030204" pitchFamily="34" charset="0"/>
                <a:ea typeface="ＭＳ Ｐゴシック" pitchFamily="-108" charset="-128"/>
              </a:rPr>
              <a:t>Potential Applicants Include</a:t>
            </a:r>
            <a:r>
              <a:rPr lang="en-US" sz="1867" dirty="0">
                <a:solidFill>
                  <a:srgbClr val="005A8B"/>
                </a:solidFill>
                <a:latin typeface="Arial Narrow" panose="020B0606020202030204" pitchFamily="34" charset="0"/>
                <a:ea typeface="ＭＳ Ｐゴシック" pitchFamily="-108" charset="-128"/>
              </a:rPr>
              <a:t>: Teams with regional or national connections that can convene multiple stakeholders in the R2 industries to collaborate an increase entrepreneurship and technology commercialization </a:t>
            </a:r>
          </a:p>
          <a:p>
            <a:pPr defTabSz="609585" fontAlgn="base">
              <a:spcBef>
                <a:spcPct val="0"/>
              </a:spcBef>
              <a:spcAft>
                <a:spcPct val="0"/>
              </a:spcAft>
            </a:pPr>
            <a:endParaRPr lang="en-US" sz="1867" dirty="0">
              <a:solidFill>
                <a:srgbClr val="005A8B"/>
              </a:solidFill>
              <a:latin typeface="Arial Narrow" panose="020B0606020202030204" pitchFamily="34" charset="0"/>
              <a:ea typeface="ＭＳ Ｐゴシック" pitchFamily="-108" charset="-128"/>
            </a:endParaRPr>
          </a:p>
          <a:p>
            <a:pPr algn="ctr" defTabSz="609585" fontAlgn="base">
              <a:spcBef>
                <a:spcPct val="0"/>
              </a:spcBef>
              <a:spcAft>
                <a:spcPct val="0"/>
              </a:spcAft>
            </a:pPr>
            <a:r>
              <a:rPr lang="en-US" sz="2400" dirty="0">
                <a:solidFill>
                  <a:srgbClr val="1F497D"/>
                </a:solidFill>
                <a:latin typeface="Arial" pitchFamily="-108" charset="0"/>
                <a:ea typeface="ＭＳ Ｐゴシック" pitchFamily="-108" charset="-128"/>
                <a:hlinkClick r:id="rId10"/>
              </a:rPr>
              <a:t>https://www.eda.gov/oie/accelerate-r2/</a:t>
            </a:r>
            <a:endParaRPr lang="en-US" sz="2400" dirty="0">
              <a:solidFill>
                <a:srgbClr val="1F497D"/>
              </a:solidFill>
              <a:latin typeface="Arial" pitchFamily="-108" charset="0"/>
              <a:ea typeface="ＭＳ Ｐゴシック" pitchFamily="-108" charset="-128"/>
            </a:endParaRPr>
          </a:p>
          <a:p>
            <a:pPr algn="ctr" defTabSz="609585" fontAlgn="base">
              <a:spcBef>
                <a:spcPct val="0"/>
              </a:spcBef>
              <a:spcAft>
                <a:spcPct val="0"/>
              </a:spcAft>
            </a:pPr>
            <a:r>
              <a:rPr lang="en-US" sz="2400" b="1" dirty="0">
                <a:solidFill>
                  <a:srgbClr val="1F497D"/>
                </a:solidFill>
                <a:latin typeface="Arial Narrow" panose="020B0606020202030204" pitchFamily="34" charset="0"/>
                <a:ea typeface="ＭＳ Ｐゴシック" pitchFamily="-108" charset="-128"/>
              </a:rPr>
              <a:t>Informational Webinar: </a:t>
            </a:r>
            <a:r>
              <a:rPr lang="en-US" sz="2400" b="1" dirty="0">
                <a:solidFill>
                  <a:srgbClr val="FF0000"/>
                </a:solidFill>
                <a:latin typeface="Arial Narrow" panose="020B0606020202030204" pitchFamily="34" charset="0"/>
                <a:ea typeface="ＭＳ Ｐゴシック" pitchFamily="-108" charset="-128"/>
              </a:rPr>
              <a:t>Nov 20</a:t>
            </a:r>
            <a:r>
              <a:rPr lang="en-US" sz="2400" b="1" baseline="30000" dirty="0">
                <a:solidFill>
                  <a:srgbClr val="FF0000"/>
                </a:solidFill>
                <a:latin typeface="Arial Narrow" panose="020B0606020202030204" pitchFamily="34" charset="0"/>
                <a:ea typeface="ＭＳ Ｐゴシック" pitchFamily="-108" charset="-128"/>
              </a:rPr>
              <a:t>th</a:t>
            </a:r>
            <a:r>
              <a:rPr lang="en-US" sz="2400" b="1" dirty="0">
                <a:solidFill>
                  <a:srgbClr val="FF0000"/>
                </a:solidFill>
                <a:latin typeface="Arial Narrow" panose="020B0606020202030204" pitchFamily="34" charset="0"/>
                <a:ea typeface="ＭＳ Ｐゴシック" pitchFamily="-108" charset="-128"/>
              </a:rPr>
              <a:t>, 2:00 pm ET</a:t>
            </a:r>
          </a:p>
        </p:txBody>
      </p:sp>
    </p:spTree>
    <p:extLst>
      <p:ext uri="{BB962C8B-B14F-4D97-AF65-F5344CB8AC3E}">
        <p14:creationId xmlns:p14="http://schemas.microsoft.com/office/powerpoint/2010/main" val="41789097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6B08E6-5B01-40E4-9513-2577A2BAF542}"/>
              </a:ext>
            </a:extLst>
          </p:cNvPr>
          <p:cNvGrpSpPr/>
          <p:nvPr/>
        </p:nvGrpSpPr>
        <p:grpSpPr>
          <a:xfrm>
            <a:off x="2438400" y="6339838"/>
            <a:ext cx="7315200" cy="428113"/>
            <a:chOff x="1828800" y="4199030"/>
            <a:chExt cx="5486400" cy="321085"/>
          </a:xfrm>
        </p:grpSpPr>
        <p:cxnSp>
          <p:nvCxnSpPr>
            <p:cNvPr id="6" name="Straight Connector 5">
              <a:extLst>
                <a:ext uri="{FF2B5EF4-FFF2-40B4-BE49-F238E27FC236}">
                  <a16:creationId xmlns:a16="http://schemas.microsoft.com/office/drawing/2014/main" id="{2B4BCA06-B1FF-46C9-8D9C-E04C585E8801}"/>
                </a:ext>
              </a:extLst>
            </p:cNvPr>
            <p:cNvCxnSpPr/>
            <p:nvPr/>
          </p:nvCxnSpPr>
          <p:spPr>
            <a:xfrm>
              <a:off x="2286000" y="4200658"/>
              <a:ext cx="4572000" cy="0"/>
            </a:xfrm>
            <a:prstGeom prst="line">
              <a:avLst/>
            </a:prstGeom>
            <a:ln w="12700">
              <a:solidFill>
                <a:srgbClr val="63B1E5"/>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EC6E6D94-219F-4AA9-ABF9-8AB4171D384C}"/>
                </a:ext>
              </a:extLst>
            </p:cNvPr>
            <p:cNvSpPr/>
            <p:nvPr/>
          </p:nvSpPr>
          <p:spPr>
            <a:xfrm>
              <a:off x="1828800" y="4358532"/>
              <a:ext cx="5486400" cy="161583"/>
            </a:xfrm>
            <a:prstGeom prst="rect">
              <a:avLst/>
            </a:prstGeom>
          </p:spPr>
          <p:txBody>
            <a:bodyPr wrap="square" lIns="0" tIns="0" rIns="0" bIns="0">
              <a:spAutoFit/>
            </a:bodyPr>
            <a:lstStyle/>
            <a:p>
              <a:pPr algn="ctr" defTabSz="609585">
                <a:defRPr/>
              </a:pPr>
              <a:r>
                <a:rPr lang="en-US" sz="1400" b="1" cap="small" spc="267" dirty="0">
                  <a:solidFill>
                    <a:srgbClr val="005A8B"/>
                  </a:solidFill>
                  <a:latin typeface="Arial Narrow" panose="020B0606020202030204" pitchFamily="34" charset="0"/>
                  <a:ea typeface="ＭＳ Ｐゴシック" pitchFamily="-108" charset="-128"/>
                </a:rPr>
                <a:t>regional offices: </a:t>
              </a:r>
              <a:r>
                <a:rPr lang="en-US" sz="1200" i="1" dirty="0">
                  <a:solidFill>
                    <a:srgbClr val="005A8B"/>
                  </a:solidFill>
                  <a:latin typeface="Georgia" panose="02040502050405020303" pitchFamily="18" charset="0"/>
                  <a:ea typeface="ＭＳ Ｐゴシック" pitchFamily="-108" charset="-128"/>
                </a:rPr>
                <a:t>Atlanta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Austin</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Chicago</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Denver</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Philadelphia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Seattle</a:t>
              </a:r>
            </a:p>
          </p:txBody>
        </p:sp>
        <p:grpSp>
          <p:nvGrpSpPr>
            <p:cNvPr id="8" name="Group 7">
              <a:extLst>
                <a:ext uri="{FF2B5EF4-FFF2-40B4-BE49-F238E27FC236}">
                  <a16:creationId xmlns:a16="http://schemas.microsoft.com/office/drawing/2014/main" id="{A4889632-56D7-4BF0-B9F6-210610CF758D}"/>
                </a:ext>
              </a:extLst>
            </p:cNvPr>
            <p:cNvGrpSpPr/>
            <p:nvPr/>
          </p:nvGrpSpPr>
          <p:grpSpPr>
            <a:xfrm>
              <a:off x="3694176" y="4199030"/>
              <a:ext cx="1788318" cy="205437"/>
              <a:chOff x="1736659" y="4610861"/>
              <a:chExt cx="1788318" cy="205437"/>
            </a:xfrm>
          </p:grpSpPr>
          <p:grpSp>
            <p:nvGrpSpPr>
              <p:cNvPr id="9" name="Group 8">
                <a:extLst>
                  <a:ext uri="{FF2B5EF4-FFF2-40B4-BE49-F238E27FC236}">
                    <a16:creationId xmlns:a16="http://schemas.microsoft.com/office/drawing/2014/main" id="{48F044D4-6E3C-440F-9513-636E74929C2E}"/>
                  </a:ext>
                </a:extLst>
              </p:cNvPr>
              <p:cNvGrpSpPr/>
              <p:nvPr/>
            </p:nvGrpSpPr>
            <p:grpSpPr>
              <a:xfrm>
                <a:off x="2616659" y="4635855"/>
                <a:ext cx="908318" cy="155448"/>
                <a:chOff x="3105144" y="4910328"/>
                <a:chExt cx="908318" cy="155448"/>
              </a:xfrm>
            </p:grpSpPr>
            <p:pic>
              <p:nvPicPr>
                <p:cNvPr id="11" name="Picture 4" descr="Twitter Icon">
                  <a:hlinkClick r:id="rId3"/>
                  <a:extLst>
                    <a:ext uri="{FF2B5EF4-FFF2-40B4-BE49-F238E27FC236}">
                      <a16:creationId xmlns:a16="http://schemas.microsoft.com/office/drawing/2014/main" id="{F4552B5C-2D73-4798-A955-4B0A80A586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37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witter Icon">
                  <a:hlinkClick r:id="rId5"/>
                  <a:extLst>
                    <a:ext uri="{FF2B5EF4-FFF2-40B4-BE49-F238E27FC236}">
                      <a16:creationId xmlns:a16="http://schemas.microsoft.com/office/drawing/2014/main" id="{76426D05-08EF-429F-B685-8A92CB08816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680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inked In Icon">
                  <a:hlinkClick r:id="rId7"/>
                  <a:extLst>
                    <a:ext uri="{FF2B5EF4-FFF2-40B4-BE49-F238E27FC236}">
                      <a16:creationId xmlns:a16="http://schemas.microsoft.com/office/drawing/2014/main" id="{F696A08B-A879-47B1-8D57-2FCEF7F3A0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99162" y="4938158"/>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C5C054E-541E-44A5-BEFB-543D5FCFE528}"/>
                    </a:ext>
                  </a:extLst>
                </p:cNvPr>
                <p:cNvSpPr txBox="1"/>
                <p:nvPr/>
              </p:nvSpPr>
              <p:spPr>
                <a:xfrm>
                  <a:off x="3105144" y="4910328"/>
                  <a:ext cx="548640" cy="155448"/>
                </a:xfrm>
                <a:prstGeom prst="rect">
                  <a:avLst/>
                </a:prstGeom>
                <a:noFill/>
              </p:spPr>
              <p:txBody>
                <a:bodyPr wrap="square" lIns="0" tIns="0" rIns="0" bIns="0" rtlCol="0" anchor="ctr" anchorCtr="0">
                  <a:noAutofit/>
                </a:bodyPr>
                <a:lstStyle/>
                <a:p>
                  <a:pPr defTabSz="609585" fontAlgn="base">
                    <a:spcBef>
                      <a:spcPct val="0"/>
                    </a:spcBef>
                    <a:spcAft>
                      <a:spcPct val="0"/>
                    </a:spcAft>
                    <a:defRPr/>
                  </a:pPr>
                  <a:r>
                    <a:rPr lang="en-US" sz="1333" cap="small" dirty="0">
                      <a:solidFill>
                        <a:srgbClr val="005A8B"/>
                      </a:solidFill>
                      <a:latin typeface="Arial Narrow" panose="020B0606020202030204" pitchFamily="34" charset="0"/>
                      <a:ea typeface="ＭＳ Ｐゴシック" pitchFamily="-108" charset="-128"/>
                    </a:rPr>
                    <a:t>follow us:</a:t>
                  </a:r>
                </a:p>
              </p:txBody>
            </p:sp>
          </p:grpSp>
          <p:sp>
            <p:nvSpPr>
              <p:cNvPr id="10" name="TextBox 9">
                <a:extLst>
                  <a:ext uri="{FF2B5EF4-FFF2-40B4-BE49-F238E27FC236}">
                    <a16:creationId xmlns:a16="http://schemas.microsoft.com/office/drawing/2014/main" id="{58076E27-A41F-4AC3-BE8A-9AC9169BF2BF}"/>
                  </a:ext>
                </a:extLst>
              </p:cNvPr>
              <p:cNvSpPr txBox="1"/>
              <p:nvPr/>
            </p:nvSpPr>
            <p:spPr>
              <a:xfrm>
                <a:off x="1736659" y="4610861"/>
                <a:ext cx="907420" cy="205437"/>
              </a:xfrm>
              <a:prstGeom prst="rect">
                <a:avLst/>
              </a:prstGeom>
              <a:noFill/>
            </p:spPr>
            <p:txBody>
              <a:bodyPr wrap="square" lIns="0" tIns="0" rIns="0" bIns="0" rtlCol="0" anchor="ctr" anchorCtr="0">
                <a:noAutofit/>
              </a:bodyPr>
              <a:lstStyle/>
              <a:p>
                <a:pPr algn="ctr" defTabSz="609585" fontAlgn="base">
                  <a:spcBef>
                    <a:spcPct val="0"/>
                  </a:spcBef>
                  <a:spcAft>
                    <a:spcPct val="0"/>
                  </a:spcAft>
                  <a:defRPr/>
                </a:pP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eda.gov/</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oie</a:t>
                </a: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ris</a:t>
                </a:r>
                <a:r>
                  <a:rPr lang="en-US" sz="1333" cap="small" dirty="0">
                    <a:solidFill>
                      <a:srgbClr val="63B1E5"/>
                    </a:solidFill>
                    <a:latin typeface="Arial Narrow" panose="020B0606020202030204" pitchFamily="34" charset="0"/>
                    <a:ea typeface="ＭＳ Ｐゴシック" pitchFamily="-108" charset="-128"/>
                  </a:rPr>
                  <a:t> </a:t>
                </a:r>
                <a:r>
                  <a:rPr lang="en-US" sz="1333" cap="small" dirty="0">
                    <a:solidFill>
                      <a:srgbClr val="005A8B"/>
                    </a:solidFill>
                    <a:latin typeface="Arial Narrow" panose="020B0606020202030204" pitchFamily="34" charset="0"/>
                    <a:ea typeface="ＭＳ Ｐゴシック" pitchFamily="-108" charset="-128"/>
                  </a:rPr>
                  <a:t>•</a:t>
                </a:r>
              </a:p>
            </p:txBody>
          </p:sp>
        </p:grpSp>
      </p:grpSp>
      <p:sp>
        <p:nvSpPr>
          <p:cNvPr id="15" name="TextBox 14">
            <a:extLst>
              <a:ext uri="{FF2B5EF4-FFF2-40B4-BE49-F238E27FC236}">
                <a16:creationId xmlns:a16="http://schemas.microsoft.com/office/drawing/2014/main" id="{E7F56A82-8BDE-417C-A3A5-74315001840F}"/>
              </a:ext>
            </a:extLst>
          </p:cNvPr>
          <p:cNvSpPr txBox="1"/>
          <p:nvPr/>
        </p:nvSpPr>
        <p:spPr>
          <a:xfrm>
            <a:off x="4757058" y="271736"/>
            <a:ext cx="5741609" cy="831061"/>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The “R2” Asset</a:t>
            </a:r>
          </a:p>
          <a:p>
            <a:pPr algn="r" defTabSz="609585">
              <a:spcAft>
                <a:spcPts val="400"/>
              </a:spcAft>
              <a:defRPr/>
            </a:pPr>
            <a:r>
              <a:rPr lang="en-US" sz="1867" i="1" dirty="0">
                <a:solidFill>
                  <a:srgbClr val="723D14"/>
                </a:solidFill>
                <a:latin typeface="Georgia" pitchFamily="-108" charset="0"/>
                <a:ea typeface="ＭＳ Ｐゴシック" pitchFamily="-108" charset="-128"/>
              </a:rPr>
              <a:t>a “team” of </a:t>
            </a:r>
            <a:r>
              <a:rPr lang="en-US" sz="1867" b="1" i="1" u="sng" dirty="0">
                <a:solidFill>
                  <a:srgbClr val="723D14"/>
                </a:solidFill>
                <a:latin typeface="Georgia" pitchFamily="-108" charset="0"/>
                <a:ea typeface="ＭＳ Ｐゴシック" pitchFamily="-108" charset="-128"/>
              </a:rPr>
              <a:t>R</a:t>
            </a:r>
            <a:r>
              <a:rPr lang="en-US" sz="1867" i="1" dirty="0">
                <a:solidFill>
                  <a:srgbClr val="723D14"/>
                </a:solidFill>
                <a:latin typeface="Georgia" pitchFamily="-108" charset="0"/>
                <a:ea typeface="ＭＳ Ｐゴシック" pitchFamily="-108" charset="-128"/>
              </a:rPr>
              <a:t>esponse &amp; </a:t>
            </a:r>
            <a:r>
              <a:rPr lang="en-US" sz="1867" b="1" i="1" u="sng" dirty="0">
                <a:solidFill>
                  <a:srgbClr val="723D14"/>
                </a:solidFill>
                <a:latin typeface="Georgia" pitchFamily="-108" charset="0"/>
                <a:ea typeface="ＭＳ Ｐゴシック" pitchFamily="-108" charset="-128"/>
              </a:rPr>
              <a:t>R</a:t>
            </a:r>
            <a:r>
              <a:rPr lang="en-US" sz="1867" i="1" dirty="0">
                <a:solidFill>
                  <a:srgbClr val="723D14"/>
                </a:solidFill>
                <a:latin typeface="Georgia" pitchFamily="-108" charset="0"/>
                <a:ea typeface="ＭＳ Ｐゴシック" pitchFamily="-108" charset="-128"/>
              </a:rPr>
              <a:t>esilience experts</a:t>
            </a:r>
            <a:endParaRPr lang="en-US" sz="1867" b="1" cap="all" spc="333" dirty="0">
              <a:solidFill>
                <a:srgbClr val="005A8B"/>
              </a:solidFill>
              <a:latin typeface="Arial Narrow"/>
              <a:ea typeface="ＭＳ Ｐゴシック" pitchFamily="-108" charset="-128"/>
              <a:cs typeface="Arial Narrow"/>
            </a:endParaRPr>
          </a:p>
        </p:txBody>
      </p:sp>
      <p:pic>
        <p:nvPicPr>
          <p:cNvPr id="2052" name="Picture 4" descr="Related image">
            <a:extLst>
              <a:ext uri="{FF2B5EF4-FFF2-40B4-BE49-F238E27FC236}">
                <a16:creationId xmlns:a16="http://schemas.microsoft.com/office/drawing/2014/main" id="{C1323F97-214C-41CE-94A0-2C7C50F17E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637" y="1509527"/>
            <a:ext cx="8909649" cy="4762053"/>
          </a:xfrm>
          <a:prstGeom prst="rect">
            <a:avLst/>
          </a:prstGeom>
          <a:noFill/>
          <a:extLst>
            <a:ext uri="{909E8E84-426E-40DD-AFC4-6F175D3DCCD1}">
              <a14:hiddenFill xmlns:a14="http://schemas.microsoft.com/office/drawing/2010/main">
                <a:solidFill>
                  <a:srgbClr val="FFFFFF"/>
                </a:solidFill>
              </a14:hiddenFill>
            </a:ext>
          </a:extLst>
        </p:spPr>
      </p:pic>
      <p:sp>
        <p:nvSpPr>
          <p:cNvPr id="16" name="Star: 5 Points 15">
            <a:extLst>
              <a:ext uri="{FF2B5EF4-FFF2-40B4-BE49-F238E27FC236}">
                <a16:creationId xmlns:a16="http://schemas.microsoft.com/office/drawing/2014/main" id="{46356B71-544C-4FC5-BAC3-AFAF0F6DD2E9}"/>
              </a:ext>
            </a:extLst>
          </p:cNvPr>
          <p:cNvSpPr/>
          <p:nvPr/>
        </p:nvSpPr>
        <p:spPr>
          <a:xfrm>
            <a:off x="2283125" y="3764033"/>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7" name="Star: 5 Points 16">
            <a:extLst>
              <a:ext uri="{FF2B5EF4-FFF2-40B4-BE49-F238E27FC236}">
                <a16:creationId xmlns:a16="http://schemas.microsoft.com/office/drawing/2014/main" id="{293DFA4D-762E-4654-BFCD-A279090CF889}"/>
              </a:ext>
            </a:extLst>
          </p:cNvPr>
          <p:cNvSpPr/>
          <p:nvPr/>
        </p:nvSpPr>
        <p:spPr>
          <a:xfrm>
            <a:off x="7189702" y="2975156"/>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8" name="Star: 5 Points 17">
            <a:extLst>
              <a:ext uri="{FF2B5EF4-FFF2-40B4-BE49-F238E27FC236}">
                <a16:creationId xmlns:a16="http://schemas.microsoft.com/office/drawing/2014/main" id="{9B8ED0F5-ECFC-4FE5-82BD-DF602609F196}"/>
              </a:ext>
            </a:extLst>
          </p:cNvPr>
          <p:cNvSpPr/>
          <p:nvPr/>
        </p:nvSpPr>
        <p:spPr>
          <a:xfrm>
            <a:off x="8407879" y="4170828"/>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9" name="Star: 5 Points 18">
            <a:extLst>
              <a:ext uri="{FF2B5EF4-FFF2-40B4-BE49-F238E27FC236}">
                <a16:creationId xmlns:a16="http://schemas.microsoft.com/office/drawing/2014/main" id="{143893ED-2E51-4AA1-BCF6-2BDEAB2BE228}"/>
              </a:ext>
            </a:extLst>
          </p:cNvPr>
          <p:cNvSpPr/>
          <p:nvPr/>
        </p:nvSpPr>
        <p:spPr>
          <a:xfrm>
            <a:off x="8718430" y="3637513"/>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0" name="Star: 5 Points 19">
            <a:extLst>
              <a:ext uri="{FF2B5EF4-FFF2-40B4-BE49-F238E27FC236}">
                <a16:creationId xmlns:a16="http://schemas.microsoft.com/office/drawing/2014/main" id="{032606E2-5334-40AD-AE05-8DE34CD75CF3}"/>
              </a:ext>
            </a:extLst>
          </p:cNvPr>
          <p:cNvSpPr/>
          <p:nvPr/>
        </p:nvSpPr>
        <p:spPr>
          <a:xfrm>
            <a:off x="5785450" y="4815458"/>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1" name="Star: 5 Points 20">
            <a:extLst>
              <a:ext uri="{FF2B5EF4-FFF2-40B4-BE49-F238E27FC236}">
                <a16:creationId xmlns:a16="http://schemas.microsoft.com/office/drawing/2014/main" id="{0743A357-DF91-4701-AC78-1CE023085662}"/>
              </a:ext>
            </a:extLst>
          </p:cNvPr>
          <p:cNvSpPr/>
          <p:nvPr/>
        </p:nvSpPr>
        <p:spPr>
          <a:xfrm>
            <a:off x="7947805" y="4047154"/>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2" name="Star: 5 Points 21">
            <a:extLst>
              <a:ext uri="{FF2B5EF4-FFF2-40B4-BE49-F238E27FC236}">
                <a16:creationId xmlns:a16="http://schemas.microsoft.com/office/drawing/2014/main" id="{8FA79262-2F7C-4090-B77D-6FD7B9B82545}"/>
              </a:ext>
            </a:extLst>
          </p:cNvPr>
          <p:cNvSpPr/>
          <p:nvPr/>
        </p:nvSpPr>
        <p:spPr>
          <a:xfrm>
            <a:off x="6672271" y="5221953"/>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3" name="Star: 5 Points 22">
            <a:extLst>
              <a:ext uri="{FF2B5EF4-FFF2-40B4-BE49-F238E27FC236}">
                <a16:creationId xmlns:a16="http://schemas.microsoft.com/office/drawing/2014/main" id="{5150D7A4-704D-4A38-8AE3-528BA3F86DF3}"/>
              </a:ext>
            </a:extLst>
          </p:cNvPr>
          <p:cNvSpPr/>
          <p:nvPr/>
        </p:nvSpPr>
        <p:spPr>
          <a:xfrm>
            <a:off x="7500253" y="2882500"/>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4" name="Star: 5 Points 23">
            <a:extLst>
              <a:ext uri="{FF2B5EF4-FFF2-40B4-BE49-F238E27FC236}">
                <a16:creationId xmlns:a16="http://schemas.microsoft.com/office/drawing/2014/main" id="{D44ADADE-22F4-41E6-A398-C67B4D6DE162}"/>
              </a:ext>
            </a:extLst>
          </p:cNvPr>
          <p:cNvSpPr/>
          <p:nvPr/>
        </p:nvSpPr>
        <p:spPr>
          <a:xfrm>
            <a:off x="5530515" y="1796212"/>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Tree>
    <p:extLst>
      <p:ext uri="{BB962C8B-B14F-4D97-AF65-F5344CB8AC3E}">
        <p14:creationId xmlns:p14="http://schemas.microsoft.com/office/powerpoint/2010/main" val="35512970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6B08E6-5B01-40E4-9513-2577A2BAF542}"/>
              </a:ext>
            </a:extLst>
          </p:cNvPr>
          <p:cNvGrpSpPr/>
          <p:nvPr/>
        </p:nvGrpSpPr>
        <p:grpSpPr>
          <a:xfrm>
            <a:off x="2438400" y="6339838"/>
            <a:ext cx="7315200" cy="428113"/>
            <a:chOff x="1828800" y="4199030"/>
            <a:chExt cx="5486400" cy="321085"/>
          </a:xfrm>
        </p:grpSpPr>
        <p:cxnSp>
          <p:nvCxnSpPr>
            <p:cNvPr id="6" name="Straight Connector 5">
              <a:extLst>
                <a:ext uri="{FF2B5EF4-FFF2-40B4-BE49-F238E27FC236}">
                  <a16:creationId xmlns:a16="http://schemas.microsoft.com/office/drawing/2014/main" id="{2B4BCA06-B1FF-46C9-8D9C-E04C585E8801}"/>
                </a:ext>
              </a:extLst>
            </p:cNvPr>
            <p:cNvCxnSpPr/>
            <p:nvPr/>
          </p:nvCxnSpPr>
          <p:spPr>
            <a:xfrm>
              <a:off x="2286000" y="4200658"/>
              <a:ext cx="4572000" cy="0"/>
            </a:xfrm>
            <a:prstGeom prst="line">
              <a:avLst/>
            </a:prstGeom>
            <a:ln w="12700">
              <a:solidFill>
                <a:srgbClr val="63B1E5"/>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EC6E6D94-219F-4AA9-ABF9-8AB4171D384C}"/>
                </a:ext>
              </a:extLst>
            </p:cNvPr>
            <p:cNvSpPr/>
            <p:nvPr/>
          </p:nvSpPr>
          <p:spPr>
            <a:xfrm>
              <a:off x="1828800" y="4358532"/>
              <a:ext cx="5486400" cy="161583"/>
            </a:xfrm>
            <a:prstGeom prst="rect">
              <a:avLst/>
            </a:prstGeom>
          </p:spPr>
          <p:txBody>
            <a:bodyPr wrap="square" lIns="0" tIns="0" rIns="0" bIns="0">
              <a:spAutoFit/>
            </a:bodyPr>
            <a:lstStyle/>
            <a:p>
              <a:pPr algn="ctr" defTabSz="609585">
                <a:defRPr/>
              </a:pPr>
              <a:r>
                <a:rPr lang="en-US" sz="1400" b="1" cap="small" spc="267" dirty="0">
                  <a:solidFill>
                    <a:srgbClr val="005A8B"/>
                  </a:solidFill>
                  <a:latin typeface="Arial Narrow" panose="020B0606020202030204" pitchFamily="34" charset="0"/>
                  <a:ea typeface="ＭＳ Ｐゴシック" pitchFamily="-108" charset="-128"/>
                </a:rPr>
                <a:t>regional offices: </a:t>
              </a:r>
              <a:r>
                <a:rPr lang="en-US" sz="1200" i="1" dirty="0">
                  <a:solidFill>
                    <a:srgbClr val="005A8B"/>
                  </a:solidFill>
                  <a:latin typeface="Georgia" panose="02040502050405020303" pitchFamily="18" charset="0"/>
                  <a:ea typeface="ＭＳ Ｐゴシック" pitchFamily="-108" charset="-128"/>
                </a:rPr>
                <a:t>Atlanta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Austin</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Chicago</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Denver</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Philadelphia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Seattle</a:t>
              </a:r>
            </a:p>
          </p:txBody>
        </p:sp>
        <p:grpSp>
          <p:nvGrpSpPr>
            <p:cNvPr id="8" name="Group 7">
              <a:extLst>
                <a:ext uri="{FF2B5EF4-FFF2-40B4-BE49-F238E27FC236}">
                  <a16:creationId xmlns:a16="http://schemas.microsoft.com/office/drawing/2014/main" id="{A4889632-56D7-4BF0-B9F6-210610CF758D}"/>
                </a:ext>
              </a:extLst>
            </p:cNvPr>
            <p:cNvGrpSpPr/>
            <p:nvPr/>
          </p:nvGrpSpPr>
          <p:grpSpPr>
            <a:xfrm>
              <a:off x="3694176" y="4199030"/>
              <a:ext cx="1788318" cy="205437"/>
              <a:chOff x="1736659" y="4610861"/>
              <a:chExt cx="1788318" cy="205437"/>
            </a:xfrm>
          </p:grpSpPr>
          <p:grpSp>
            <p:nvGrpSpPr>
              <p:cNvPr id="9" name="Group 8">
                <a:extLst>
                  <a:ext uri="{FF2B5EF4-FFF2-40B4-BE49-F238E27FC236}">
                    <a16:creationId xmlns:a16="http://schemas.microsoft.com/office/drawing/2014/main" id="{48F044D4-6E3C-440F-9513-636E74929C2E}"/>
                  </a:ext>
                </a:extLst>
              </p:cNvPr>
              <p:cNvGrpSpPr/>
              <p:nvPr/>
            </p:nvGrpSpPr>
            <p:grpSpPr>
              <a:xfrm>
                <a:off x="2616659" y="4635855"/>
                <a:ext cx="908318" cy="155448"/>
                <a:chOff x="3105144" y="4910328"/>
                <a:chExt cx="908318" cy="155448"/>
              </a:xfrm>
            </p:grpSpPr>
            <p:pic>
              <p:nvPicPr>
                <p:cNvPr id="11" name="Picture 4" descr="Twitter Icon">
                  <a:hlinkClick r:id="rId3"/>
                  <a:extLst>
                    <a:ext uri="{FF2B5EF4-FFF2-40B4-BE49-F238E27FC236}">
                      <a16:creationId xmlns:a16="http://schemas.microsoft.com/office/drawing/2014/main" id="{F4552B5C-2D73-4798-A955-4B0A80A586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37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witter Icon">
                  <a:hlinkClick r:id="rId5"/>
                  <a:extLst>
                    <a:ext uri="{FF2B5EF4-FFF2-40B4-BE49-F238E27FC236}">
                      <a16:creationId xmlns:a16="http://schemas.microsoft.com/office/drawing/2014/main" id="{76426D05-08EF-429F-B685-8A92CB08816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680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inked In Icon">
                  <a:hlinkClick r:id="rId7"/>
                  <a:extLst>
                    <a:ext uri="{FF2B5EF4-FFF2-40B4-BE49-F238E27FC236}">
                      <a16:creationId xmlns:a16="http://schemas.microsoft.com/office/drawing/2014/main" id="{F696A08B-A879-47B1-8D57-2FCEF7F3A0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99162" y="4938158"/>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C5C054E-541E-44A5-BEFB-543D5FCFE528}"/>
                    </a:ext>
                  </a:extLst>
                </p:cNvPr>
                <p:cNvSpPr txBox="1"/>
                <p:nvPr/>
              </p:nvSpPr>
              <p:spPr>
                <a:xfrm>
                  <a:off x="3105144" y="4910328"/>
                  <a:ext cx="548640" cy="155448"/>
                </a:xfrm>
                <a:prstGeom prst="rect">
                  <a:avLst/>
                </a:prstGeom>
                <a:noFill/>
              </p:spPr>
              <p:txBody>
                <a:bodyPr wrap="square" lIns="0" tIns="0" rIns="0" bIns="0" rtlCol="0" anchor="ctr" anchorCtr="0">
                  <a:noAutofit/>
                </a:bodyPr>
                <a:lstStyle/>
                <a:p>
                  <a:pPr defTabSz="609585" fontAlgn="base">
                    <a:spcBef>
                      <a:spcPct val="0"/>
                    </a:spcBef>
                    <a:spcAft>
                      <a:spcPct val="0"/>
                    </a:spcAft>
                    <a:defRPr/>
                  </a:pPr>
                  <a:r>
                    <a:rPr lang="en-US" sz="1333" cap="small" dirty="0">
                      <a:solidFill>
                        <a:srgbClr val="005A8B"/>
                      </a:solidFill>
                      <a:latin typeface="Arial Narrow" panose="020B0606020202030204" pitchFamily="34" charset="0"/>
                      <a:ea typeface="ＭＳ Ｐゴシック" pitchFamily="-108" charset="-128"/>
                    </a:rPr>
                    <a:t>follow us:</a:t>
                  </a:r>
                </a:p>
              </p:txBody>
            </p:sp>
          </p:grpSp>
          <p:sp>
            <p:nvSpPr>
              <p:cNvPr id="10" name="TextBox 9">
                <a:extLst>
                  <a:ext uri="{FF2B5EF4-FFF2-40B4-BE49-F238E27FC236}">
                    <a16:creationId xmlns:a16="http://schemas.microsoft.com/office/drawing/2014/main" id="{58076E27-A41F-4AC3-BE8A-9AC9169BF2BF}"/>
                  </a:ext>
                </a:extLst>
              </p:cNvPr>
              <p:cNvSpPr txBox="1"/>
              <p:nvPr/>
            </p:nvSpPr>
            <p:spPr>
              <a:xfrm>
                <a:off x="1736659" y="4610861"/>
                <a:ext cx="907420" cy="205437"/>
              </a:xfrm>
              <a:prstGeom prst="rect">
                <a:avLst/>
              </a:prstGeom>
              <a:noFill/>
            </p:spPr>
            <p:txBody>
              <a:bodyPr wrap="square" lIns="0" tIns="0" rIns="0" bIns="0" rtlCol="0" anchor="ctr" anchorCtr="0">
                <a:noAutofit/>
              </a:bodyPr>
              <a:lstStyle/>
              <a:p>
                <a:pPr algn="ctr" defTabSz="609585" fontAlgn="base">
                  <a:spcBef>
                    <a:spcPct val="0"/>
                  </a:spcBef>
                  <a:spcAft>
                    <a:spcPct val="0"/>
                  </a:spcAft>
                  <a:defRPr/>
                </a:pP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eda.gov/</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oie</a:t>
                </a: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ris</a:t>
                </a:r>
                <a:r>
                  <a:rPr lang="en-US" sz="1333" cap="small" dirty="0">
                    <a:solidFill>
                      <a:srgbClr val="63B1E5"/>
                    </a:solidFill>
                    <a:latin typeface="Arial Narrow" panose="020B0606020202030204" pitchFamily="34" charset="0"/>
                    <a:ea typeface="ＭＳ Ｐゴシック" pitchFamily="-108" charset="-128"/>
                  </a:rPr>
                  <a:t> </a:t>
                </a:r>
                <a:r>
                  <a:rPr lang="en-US" sz="1333" cap="small" dirty="0">
                    <a:solidFill>
                      <a:srgbClr val="005A8B"/>
                    </a:solidFill>
                    <a:latin typeface="Arial Narrow" panose="020B0606020202030204" pitchFamily="34" charset="0"/>
                    <a:ea typeface="ＭＳ Ｐゴシック" pitchFamily="-108" charset="-128"/>
                  </a:rPr>
                  <a:t>•</a:t>
                </a:r>
              </a:p>
            </p:txBody>
          </p:sp>
        </p:grpSp>
      </p:grpSp>
      <p:sp>
        <p:nvSpPr>
          <p:cNvPr id="15" name="TextBox 14">
            <a:extLst>
              <a:ext uri="{FF2B5EF4-FFF2-40B4-BE49-F238E27FC236}">
                <a16:creationId xmlns:a16="http://schemas.microsoft.com/office/drawing/2014/main" id="{E7F56A82-8BDE-417C-A3A5-74315001840F}"/>
              </a:ext>
            </a:extLst>
          </p:cNvPr>
          <p:cNvSpPr txBox="1"/>
          <p:nvPr/>
        </p:nvSpPr>
        <p:spPr>
          <a:xfrm>
            <a:off x="4757058" y="271735"/>
            <a:ext cx="5741609" cy="831061"/>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Grow “R2” industry</a:t>
            </a:r>
          </a:p>
          <a:p>
            <a:pPr algn="r" defTabSz="609585">
              <a:spcAft>
                <a:spcPts val="400"/>
              </a:spcAft>
              <a:defRPr/>
            </a:pPr>
            <a:r>
              <a:rPr lang="en-US" sz="1867" i="1" dirty="0">
                <a:solidFill>
                  <a:srgbClr val="723D14"/>
                </a:solidFill>
                <a:latin typeface="Georgia" pitchFamily="-108" charset="0"/>
                <a:ea typeface="ＭＳ Ｐゴシック" pitchFamily="-108" charset="-128"/>
              </a:rPr>
              <a:t>a network to stimulate growth</a:t>
            </a:r>
            <a:endParaRPr lang="en-US" sz="1867" b="1" cap="all" spc="333" dirty="0">
              <a:solidFill>
                <a:srgbClr val="005A8B"/>
              </a:solidFill>
              <a:latin typeface="Arial Narrow"/>
              <a:ea typeface="ＭＳ Ｐゴシック" pitchFamily="-108" charset="-128"/>
              <a:cs typeface="Arial Narrow"/>
            </a:endParaRPr>
          </a:p>
        </p:txBody>
      </p:sp>
      <p:pic>
        <p:nvPicPr>
          <p:cNvPr id="2052" name="Picture 4" descr="Related image">
            <a:extLst>
              <a:ext uri="{FF2B5EF4-FFF2-40B4-BE49-F238E27FC236}">
                <a16:creationId xmlns:a16="http://schemas.microsoft.com/office/drawing/2014/main" id="{C1323F97-214C-41CE-94A0-2C7C50F17E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637" y="1509527"/>
            <a:ext cx="8909649" cy="4762053"/>
          </a:xfrm>
          <a:prstGeom prst="rect">
            <a:avLst/>
          </a:prstGeom>
          <a:noFill/>
          <a:extLst>
            <a:ext uri="{909E8E84-426E-40DD-AFC4-6F175D3DCCD1}">
              <a14:hiddenFill xmlns:a14="http://schemas.microsoft.com/office/drawing/2010/main">
                <a:solidFill>
                  <a:srgbClr val="FFFFFF"/>
                </a:solidFill>
              </a14:hiddenFill>
            </a:ext>
          </a:extLst>
        </p:spPr>
      </p:pic>
      <p:sp>
        <p:nvSpPr>
          <p:cNvPr id="16" name="Star: 5 Points 15">
            <a:extLst>
              <a:ext uri="{FF2B5EF4-FFF2-40B4-BE49-F238E27FC236}">
                <a16:creationId xmlns:a16="http://schemas.microsoft.com/office/drawing/2014/main" id="{46356B71-544C-4FC5-BAC3-AFAF0F6DD2E9}"/>
              </a:ext>
            </a:extLst>
          </p:cNvPr>
          <p:cNvSpPr/>
          <p:nvPr/>
        </p:nvSpPr>
        <p:spPr>
          <a:xfrm>
            <a:off x="2283125" y="3764033"/>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7" name="Star: 5 Points 16">
            <a:extLst>
              <a:ext uri="{FF2B5EF4-FFF2-40B4-BE49-F238E27FC236}">
                <a16:creationId xmlns:a16="http://schemas.microsoft.com/office/drawing/2014/main" id="{293DFA4D-762E-4654-BFCD-A279090CF889}"/>
              </a:ext>
            </a:extLst>
          </p:cNvPr>
          <p:cNvSpPr/>
          <p:nvPr/>
        </p:nvSpPr>
        <p:spPr>
          <a:xfrm>
            <a:off x="7189702" y="2975156"/>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8" name="Star: 5 Points 17">
            <a:extLst>
              <a:ext uri="{FF2B5EF4-FFF2-40B4-BE49-F238E27FC236}">
                <a16:creationId xmlns:a16="http://schemas.microsoft.com/office/drawing/2014/main" id="{9B8ED0F5-ECFC-4FE5-82BD-DF602609F196}"/>
              </a:ext>
            </a:extLst>
          </p:cNvPr>
          <p:cNvSpPr/>
          <p:nvPr/>
        </p:nvSpPr>
        <p:spPr>
          <a:xfrm>
            <a:off x="8407879" y="4170828"/>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9" name="Star: 5 Points 18">
            <a:extLst>
              <a:ext uri="{FF2B5EF4-FFF2-40B4-BE49-F238E27FC236}">
                <a16:creationId xmlns:a16="http://schemas.microsoft.com/office/drawing/2014/main" id="{143893ED-2E51-4AA1-BCF6-2BDEAB2BE228}"/>
              </a:ext>
            </a:extLst>
          </p:cNvPr>
          <p:cNvSpPr/>
          <p:nvPr/>
        </p:nvSpPr>
        <p:spPr>
          <a:xfrm>
            <a:off x="8718430" y="3637513"/>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0" name="Star: 5 Points 19">
            <a:extLst>
              <a:ext uri="{FF2B5EF4-FFF2-40B4-BE49-F238E27FC236}">
                <a16:creationId xmlns:a16="http://schemas.microsoft.com/office/drawing/2014/main" id="{032606E2-5334-40AD-AE05-8DE34CD75CF3}"/>
              </a:ext>
            </a:extLst>
          </p:cNvPr>
          <p:cNvSpPr/>
          <p:nvPr/>
        </p:nvSpPr>
        <p:spPr>
          <a:xfrm>
            <a:off x="5785450" y="4815458"/>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1" name="Star: 5 Points 20">
            <a:extLst>
              <a:ext uri="{FF2B5EF4-FFF2-40B4-BE49-F238E27FC236}">
                <a16:creationId xmlns:a16="http://schemas.microsoft.com/office/drawing/2014/main" id="{0743A357-DF91-4701-AC78-1CE023085662}"/>
              </a:ext>
            </a:extLst>
          </p:cNvPr>
          <p:cNvSpPr/>
          <p:nvPr/>
        </p:nvSpPr>
        <p:spPr>
          <a:xfrm>
            <a:off x="7947805" y="4047154"/>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2" name="Star: 5 Points 21">
            <a:extLst>
              <a:ext uri="{FF2B5EF4-FFF2-40B4-BE49-F238E27FC236}">
                <a16:creationId xmlns:a16="http://schemas.microsoft.com/office/drawing/2014/main" id="{8FA79262-2F7C-4090-B77D-6FD7B9B82545}"/>
              </a:ext>
            </a:extLst>
          </p:cNvPr>
          <p:cNvSpPr/>
          <p:nvPr/>
        </p:nvSpPr>
        <p:spPr>
          <a:xfrm>
            <a:off x="6672271" y="5221953"/>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3" name="Star: 5 Points 22">
            <a:extLst>
              <a:ext uri="{FF2B5EF4-FFF2-40B4-BE49-F238E27FC236}">
                <a16:creationId xmlns:a16="http://schemas.microsoft.com/office/drawing/2014/main" id="{5150D7A4-704D-4A38-8AE3-528BA3F86DF3}"/>
              </a:ext>
            </a:extLst>
          </p:cNvPr>
          <p:cNvSpPr/>
          <p:nvPr/>
        </p:nvSpPr>
        <p:spPr>
          <a:xfrm>
            <a:off x="7500253" y="2882500"/>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4" name="Star: 5 Points 23">
            <a:extLst>
              <a:ext uri="{FF2B5EF4-FFF2-40B4-BE49-F238E27FC236}">
                <a16:creationId xmlns:a16="http://schemas.microsoft.com/office/drawing/2014/main" id="{D44ADADE-22F4-41E6-A398-C67B4D6DE162}"/>
              </a:ext>
            </a:extLst>
          </p:cNvPr>
          <p:cNvSpPr/>
          <p:nvPr/>
        </p:nvSpPr>
        <p:spPr>
          <a:xfrm>
            <a:off x="5530515" y="1796212"/>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cxnSp>
        <p:nvCxnSpPr>
          <p:cNvPr id="3" name="Straight Connector 2">
            <a:extLst>
              <a:ext uri="{FF2B5EF4-FFF2-40B4-BE49-F238E27FC236}">
                <a16:creationId xmlns:a16="http://schemas.microsoft.com/office/drawing/2014/main" id="{0515FEFA-4FC7-435E-8AE8-97AA1624484C}"/>
              </a:ext>
            </a:extLst>
          </p:cNvPr>
          <p:cNvCxnSpPr/>
          <p:nvPr/>
        </p:nvCxnSpPr>
        <p:spPr>
          <a:xfrm flipV="1">
            <a:off x="2593675" y="2049253"/>
            <a:ext cx="2936840" cy="1714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9595AB1-F5AD-46C4-BA49-F097F63E9465}"/>
              </a:ext>
            </a:extLst>
          </p:cNvPr>
          <p:cNvCxnSpPr>
            <a:cxnSpLocks/>
          </p:cNvCxnSpPr>
          <p:nvPr/>
        </p:nvCxnSpPr>
        <p:spPr>
          <a:xfrm>
            <a:off x="2593676" y="3974530"/>
            <a:ext cx="3173185" cy="872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CB73DD-6E4E-4660-8A9A-8666B33F7E00}"/>
              </a:ext>
            </a:extLst>
          </p:cNvPr>
          <p:cNvCxnSpPr>
            <a:cxnSpLocks/>
            <a:endCxn id="19" idx="2"/>
          </p:cNvCxnSpPr>
          <p:nvPr/>
        </p:nvCxnSpPr>
        <p:spPr>
          <a:xfrm flipV="1">
            <a:off x="7059022" y="3890553"/>
            <a:ext cx="1718719" cy="1331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DFC333A-ECE8-4DF5-AC2F-8C914A287283}"/>
              </a:ext>
            </a:extLst>
          </p:cNvPr>
          <p:cNvCxnSpPr>
            <a:cxnSpLocks/>
          </p:cNvCxnSpPr>
          <p:nvPr/>
        </p:nvCxnSpPr>
        <p:spPr>
          <a:xfrm>
            <a:off x="5841065" y="2046382"/>
            <a:ext cx="2861147" cy="1662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B7A783D-83D3-47CC-97DA-9EBDD0CF7037}"/>
              </a:ext>
            </a:extLst>
          </p:cNvPr>
          <p:cNvCxnSpPr>
            <a:cxnSpLocks/>
          </p:cNvCxnSpPr>
          <p:nvPr/>
        </p:nvCxnSpPr>
        <p:spPr>
          <a:xfrm flipV="1">
            <a:off x="6933708" y="3186943"/>
            <a:ext cx="756571" cy="2016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9D1AC9D-1D74-405B-9347-DE2F02EA00EA}"/>
              </a:ext>
            </a:extLst>
          </p:cNvPr>
          <p:cNvCxnSpPr>
            <a:cxnSpLocks/>
          </p:cNvCxnSpPr>
          <p:nvPr/>
        </p:nvCxnSpPr>
        <p:spPr>
          <a:xfrm flipV="1">
            <a:off x="6185580" y="4423868"/>
            <a:ext cx="2217608" cy="498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606F44F-B812-43BD-9908-45486A87074C}"/>
              </a:ext>
            </a:extLst>
          </p:cNvPr>
          <p:cNvCxnSpPr>
            <a:cxnSpLocks/>
          </p:cNvCxnSpPr>
          <p:nvPr/>
        </p:nvCxnSpPr>
        <p:spPr>
          <a:xfrm flipV="1">
            <a:off x="6075949" y="3259015"/>
            <a:ext cx="1078263" cy="15564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4C6A649-E70A-489C-8285-C06C5087CEE7}"/>
              </a:ext>
            </a:extLst>
          </p:cNvPr>
          <p:cNvCxnSpPr>
            <a:cxnSpLocks/>
          </p:cNvCxnSpPr>
          <p:nvPr/>
        </p:nvCxnSpPr>
        <p:spPr>
          <a:xfrm>
            <a:off x="7428419" y="3300269"/>
            <a:ext cx="563500" cy="79420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9496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6B08E6-5B01-40E4-9513-2577A2BAF542}"/>
              </a:ext>
            </a:extLst>
          </p:cNvPr>
          <p:cNvGrpSpPr/>
          <p:nvPr/>
        </p:nvGrpSpPr>
        <p:grpSpPr>
          <a:xfrm>
            <a:off x="2438400" y="6339838"/>
            <a:ext cx="7315200" cy="428113"/>
            <a:chOff x="1828800" y="4199030"/>
            <a:chExt cx="5486400" cy="321085"/>
          </a:xfrm>
        </p:grpSpPr>
        <p:cxnSp>
          <p:nvCxnSpPr>
            <p:cNvPr id="6" name="Straight Connector 5">
              <a:extLst>
                <a:ext uri="{FF2B5EF4-FFF2-40B4-BE49-F238E27FC236}">
                  <a16:creationId xmlns:a16="http://schemas.microsoft.com/office/drawing/2014/main" id="{2B4BCA06-B1FF-46C9-8D9C-E04C585E8801}"/>
                </a:ext>
              </a:extLst>
            </p:cNvPr>
            <p:cNvCxnSpPr/>
            <p:nvPr/>
          </p:nvCxnSpPr>
          <p:spPr>
            <a:xfrm>
              <a:off x="2286000" y="4200658"/>
              <a:ext cx="4572000" cy="0"/>
            </a:xfrm>
            <a:prstGeom prst="line">
              <a:avLst/>
            </a:prstGeom>
            <a:ln w="12700">
              <a:solidFill>
                <a:srgbClr val="63B1E5"/>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EC6E6D94-219F-4AA9-ABF9-8AB4171D384C}"/>
                </a:ext>
              </a:extLst>
            </p:cNvPr>
            <p:cNvSpPr/>
            <p:nvPr/>
          </p:nvSpPr>
          <p:spPr>
            <a:xfrm>
              <a:off x="1828800" y="4358532"/>
              <a:ext cx="5486400" cy="161583"/>
            </a:xfrm>
            <a:prstGeom prst="rect">
              <a:avLst/>
            </a:prstGeom>
          </p:spPr>
          <p:txBody>
            <a:bodyPr wrap="square" lIns="0" tIns="0" rIns="0" bIns="0">
              <a:spAutoFit/>
            </a:bodyPr>
            <a:lstStyle/>
            <a:p>
              <a:pPr algn="ctr" defTabSz="609585">
                <a:defRPr/>
              </a:pPr>
              <a:r>
                <a:rPr lang="en-US" sz="1400" b="1" cap="small" spc="267" dirty="0">
                  <a:solidFill>
                    <a:srgbClr val="005A8B"/>
                  </a:solidFill>
                  <a:latin typeface="Arial Narrow" panose="020B0606020202030204" pitchFamily="34" charset="0"/>
                  <a:ea typeface="ＭＳ Ｐゴシック" pitchFamily="-108" charset="-128"/>
                </a:rPr>
                <a:t>regional offices: </a:t>
              </a:r>
              <a:r>
                <a:rPr lang="en-US" sz="1200" i="1" dirty="0">
                  <a:solidFill>
                    <a:srgbClr val="005A8B"/>
                  </a:solidFill>
                  <a:latin typeface="Georgia" panose="02040502050405020303" pitchFamily="18" charset="0"/>
                  <a:ea typeface="ＭＳ Ｐゴシック" pitchFamily="-108" charset="-128"/>
                </a:rPr>
                <a:t>Atlanta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Austin</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Chicago</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Denver</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Philadelphia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Seattle</a:t>
              </a:r>
            </a:p>
          </p:txBody>
        </p:sp>
        <p:grpSp>
          <p:nvGrpSpPr>
            <p:cNvPr id="8" name="Group 7">
              <a:extLst>
                <a:ext uri="{FF2B5EF4-FFF2-40B4-BE49-F238E27FC236}">
                  <a16:creationId xmlns:a16="http://schemas.microsoft.com/office/drawing/2014/main" id="{A4889632-56D7-4BF0-B9F6-210610CF758D}"/>
                </a:ext>
              </a:extLst>
            </p:cNvPr>
            <p:cNvGrpSpPr/>
            <p:nvPr/>
          </p:nvGrpSpPr>
          <p:grpSpPr>
            <a:xfrm>
              <a:off x="3694176" y="4199030"/>
              <a:ext cx="1788318" cy="205437"/>
              <a:chOff x="1736659" y="4610861"/>
              <a:chExt cx="1788318" cy="205437"/>
            </a:xfrm>
          </p:grpSpPr>
          <p:grpSp>
            <p:nvGrpSpPr>
              <p:cNvPr id="9" name="Group 8">
                <a:extLst>
                  <a:ext uri="{FF2B5EF4-FFF2-40B4-BE49-F238E27FC236}">
                    <a16:creationId xmlns:a16="http://schemas.microsoft.com/office/drawing/2014/main" id="{48F044D4-6E3C-440F-9513-636E74929C2E}"/>
                  </a:ext>
                </a:extLst>
              </p:cNvPr>
              <p:cNvGrpSpPr/>
              <p:nvPr/>
            </p:nvGrpSpPr>
            <p:grpSpPr>
              <a:xfrm>
                <a:off x="2616659" y="4635855"/>
                <a:ext cx="908318" cy="155448"/>
                <a:chOff x="3105144" y="4910328"/>
                <a:chExt cx="908318" cy="155448"/>
              </a:xfrm>
            </p:grpSpPr>
            <p:pic>
              <p:nvPicPr>
                <p:cNvPr id="11" name="Picture 4" descr="Twitter Icon">
                  <a:hlinkClick r:id="rId3"/>
                  <a:extLst>
                    <a:ext uri="{FF2B5EF4-FFF2-40B4-BE49-F238E27FC236}">
                      <a16:creationId xmlns:a16="http://schemas.microsoft.com/office/drawing/2014/main" id="{F4552B5C-2D73-4798-A955-4B0A80A586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37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witter Icon">
                  <a:hlinkClick r:id="rId5"/>
                  <a:extLst>
                    <a:ext uri="{FF2B5EF4-FFF2-40B4-BE49-F238E27FC236}">
                      <a16:creationId xmlns:a16="http://schemas.microsoft.com/office/drawing/2014/main" id="{76426D05-08EF-429F-B685-8A92CB08816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680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inked In Icon">
                  <a:hlinkClick r:id="rId7"/>
                  <a:extLst>
                    <a:ext uri="{FF2B5EF4-FFF2-40B4-BE49-F238E27FC236}">
                      <a16:creationId xmlns:a16="http://schemas.microsoft.com/office/drawing/2014/main" id="{F696A08B-A879-47B1-8D57-2FCEF7F3A0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99162" y="4938158"/>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C5C054E-541E-44A5-BEFB-543D5FCFE528}"/>
                    </a:ext>
                  </a:extLst>
                </p:cNvPr>
                <p:cNvSpPr txBox="1"/>
                <p:nvPr/>
              </p:nvSpPr>
              <p:spPr>
                <a:xfrm>
                  <a:off x="3105144" y="4910328"/>
                  <a:ext cx="548640" cy="155448"/>
                </a:xfrm>
                <a:prstGeom prst="rect">
                  <a:avLst/>
                </a:prstGeom>
                <a:noFill/>
              </p:spPr>
              <p:txBody>
                <a:bodyPr wrap="square" lIns="0" tIns="0" rIns="0" bIns="0" rtlCol="0" anchor="ctr" anchorCtr="0">
                  <a:noAutofit/>
                </a:bodyPr>
                <a:lstStyle/>
                <a:p>
                  <a:pPr defTabSz="609585" fontAlgn="base">
                    <a:spcBef>
                      <a:spcPct val="0"/>
                    </a:spcBef>
                    <a:spcAft>
                      <a:spcPct val="0"/>
                    </a:spcAft>
                    <a:defRPr/>
                  </a:pPr>
                  <a:r>
                    <a:rPr lang="en-US" sz="1333" cap="small" dirty="0">
                      <a:solidFill>
                        <a:srgbClr val="005A8B"/>
                      </a:solidFill>
                      <a:latin typeface="Arial Narrow" panose="020B0606020202030204" pitchFamily="34" charset="0"/>
                      <a:ea typeface="ＭＳ Ｐゴシック" pitchFamily="-108" charset="-128"/>
                    </a:rPr>
                    <a:t>follow us:</a:t>
                  </a:r>
                </a:p>
              </p:txBody>
            </p:sp>
          </p:grpSp>
          <p:sp>
            <p:nvSpPr>
              <p:cNvPr id="10" name="TextBox 9">
                <a:extLst>
                  <a:ext uri="{FF2B5EF4-FFF2-40B4-BE49-F238E27FC236}">
                    <a16:creationId xmlns:a16="http://schemas.microsoft.com/office/drawing/2014/main" id="{58076E27-A41F-4AC3-BE8A-9AC9169BF2BF}"/>
                  </a:ext>
                </a:extLst>
              </p:cNvPr>
              <p:cNvSpPr txBox="1"/>
              <p:nvPr/>
            </p:nvSpPr>
            <p:spPr>
              <a:xfrm>
                <a:off x="1736659" y="4610861"/>
                <a:ext cx="907420" cy="205437"/>
              </a:xfrm>
              <a:prstGeom prst="rect">
                <a:avLst/>
              </a:prstGeom>
              <a:noFill/>
            </p:spPr>
            <p:txBody>
              <a:bodyPr wrap="square" lIns="0" tIns="0" rIns="0" bIns="0" rtlCol="0" anchor="ctr" anchorCtr="0">
                <a:noAutofit/>
              </a:bodyPr>
              <a:lstStyle/>
              <a:p>
                <a:pPr algn="ctr" defTabSz="609585" fontAlgn="base">
                  <a:spcBef>
                    <a:spcPct val="0"/>
                  </a:spcBef>
                  <a:spcAft>
                    <a:spcPct val="0"/>
                  </a:spcAft>
                  <a:defRPr/>
                </a:pP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eda.gov/</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oie</a:t>
                </a:r>
                <a:r>
                  <a:rPr lang="en-US" sz="1333" cap="small" dirty="0">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a:t>
                </a:r>
                <a:r>
                  <a:rPr lang="en-US" sz="1333" cap="small" dirty="0" err="1">
                    <a:solidFill>
                      <a:srgbClr val="63B1E5"/>
                    </a:solidFill>
                    <a:latin typeface="Arial Narrow" panose="020B0606020202030204" pitchFamily="34" charset="0"/>
                    <a:ea typeface="ＭＳ Ｐゴシック" pitchFamily="-108" charset="-128"/>
                    <a:hlinkClick r:id="rId9">
                      <a:extLst>
                        <a:ext uri="{A12FA001-AC4F-418D-AE19-62706E023703}">
                          <ahyp:hlinkClr xmlns:ahyp="http://schemas.microsoft.com/office/drawing/2018/hyperlinkcolor" val="tx"/>
                        </a:ext>
                      </a:extLst>
                    </a:hlinkClick>
                  </a:rPr>
                  <a:t>ris</a:t>
                </a:r>
                <a:r>
                  <a:rPr lang="en-US" sz="1333" cap="small" dirty="0">
                    <a:solidFill>
                      <a:srgbClr val="63B1E5"/>
                    </a:solidFill>
                    <a:latin typeface="Arial Narrow" panose="020B0606020202030204" pitchFamily="34" charset="0"/>
                    <a:ea typeface="ＭＳ Ｐゴシック" pitchFamily="-108" charset="-128"/>
                  </a:rPr>
                  <a:t> </a:t>
                </a:r>
                <a:r>
                  <a:rPr lang="en-US" sz="1333" cap="small" dirty="0">
                    <a:solidFill>
                      <a:srgbClr val="005A8B"/>
                    </a:solidFill>
                    <a:latin typeface="Arial Narrow" panose="020B0606020202030204" pitchFamily="34" charset="0"/>
                    <a:ea typeface="ＭＳ Ｐゴシック" pitchFamily="-108" charset="-128"/>
                  </a:rPr>
                  <a:t>•</a:t>
                </a:r>
              </a:p>
            </p:txBody>
          </p:sp>
        </p:grpSp>
      </p:grpSp>
      <p:sp>
        <p:nvSpPr>
          <p:cNvPr id="15" name="TextBox 14">
            <a:extLst>
              <a:ext uri="{FF2B5EF4-FFF2-40B4-BE49-F238E27FC236}">
                <a16:creationId xmlns:a16="http://schemas.microsoft.com/office/drawing/2014/main" id="{E7F56A82-8BDE-417C-A3A5-74315001840F}"/>
              </a:ext>
            </a:extLst>
          </p:cNvPr>
          <p:cNvSpPr txBox="1"/>
          <p:nvPr/>
        </p:nvSpPr>
        <p:spPr>
          <a:xfrm>
            <a:off x="4757058" y="271735"/>
            <a:ext cx="5741609" cy="831061"/>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Maturing “R2” industry</a:t>
            </a:r>
          </a:p>
          <a:p>
            <a:pPr algn="r" defTabSz="609585">
              <a:spcAft>
                <a:spcPts val="400"/>
              </a:spcAft>
              <a:defRPr/>
            </a:pPr>
            <a:r>
              <a:rPr lang="en-US" sz="1867" i="1" dirty="0">
                <a:solidFill>
                  <a:srgbClr val="723D14"/>
                </a:solidFill>
                <a:latin typeface="Georgia" pitchFamily="-108" charset="0"/>
                <a:ea typeface="ＭＳ Ｐゴシック" pitchFamily="-108" charset="-128"/>
              </a:rPr>
              <a:t> to deploy programs and polices for scale</a:t>
            </a:r>
            <a:endParaRPr lang="en-US" sz="1867" b="1" cap="all" spc="333" dirty="0">
              <a:solidFill>
                <a:srgbClr val="005A8B"/>
              </a:solidFill>
              <a:latin typeface="Arial Narrow"/>
              <a:ea typeface="ＭＳ Ｐゴシック" pitchFamily="-108" charset="-128"/>
              <a:cs typeface="Arial Narrow"/>
            </a:endParaRPr>
          </a:p>
        </p:txBody>
      </p:sp>
      <p:pic>
        <p:nvPicPr>
          <p:cNvPr id="2052" name="Picture 4" descr="Related image">
            <a:extLst>
              <a:ext uri="{FF2B5EF4-FFF2-40B4-BE49-F238E27FC236}">
                <a16:creationId xmlns:a16="http://schemas.microsoft.com/office/drawing/2014/main" id="{C1323F97-214C-41CE-94A0-2C7C50F17E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637" y="1509527"/>
            <a:ext cx="8909649" cy="4762053"/>
          </a:xfrm>
          <a:prstGeom prst="rect">
            <a:avLst/>
          </a:prstGeom>
          <a:noFill/>
          <a:extLst>
            <a:ext uri="{909E8E84-426E-40DD-AFC4-6F175D3DCCD1}">
              <a14:hiddenFill xmlns:a14="http://schemas.microsoft.com/office/drawing/2010/main">
                <a:solidFill>
                  <a:srgbClr val="FFFFFF"/>
                </a:solidFill>
              </a14:hiddenFill>
            </a:ext>
          </a:extLst>
        </p:spPr>
      </p:pic>
      <p:sp>
        <p:nvSpPr>
          <p:cNvPr id="16" name="Star: 5 Points 15">
            <a:extLst>
              <a:ext uri="{FF2B5EF4-FFF2-40B4-BE49-F238E27FC236}">
                <a16:creationId xmlns:a16="http://schemas.microsoft.com/office/drawing/2014/main" id="{46356B71-544C-4FC5-BAC3-AFAF0F6DD2E9}"/>
              </a:ext>
            </a:extLst>
          </p:cNvPr>
          <p:cNvSpPr/>
          <p:nvPr/>
        </p:nvSpPr>
        <p:spPr>
          <a:xfrm>
            <a:off x="2159480" y="3605922"/>
            <a:ext cx="557841" cy="588073"/>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7" name="Star: 5 Points 16">
            <a:extLst>
              <a:ext uri="{FF2B5EF4-FFF2-40B4-BE49-F238E27FC236}">
                <a16:creationId xmlns:a16="http://schemas.microsoft.com/office/drawing/2014/main" id="{293DFA4D-762E-4654-BFCD-A279090CF889}"/>
              </a:ext>
            </a:extLst>
          </p:cNvPr>
          <p:cNvSpPr/>
          <p:nvPr/>
        </p:nvSpPr>
        <p:spPr>
          <a:xfrm>
            <a:off x="6910041" y="2679858"/>
            <a:ext cx="669831" cy="55975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8" name="Star: 5 Points 17">
            <a:extLst>
              <a:ext uri="{FF2B5EF4-FFF2-40B4-BE49-F238E27FC236}">
                <a16:creationId xmlns:a16="http://schemas.microsoft.com/office/drawing/2014/main" id="{9B8ED0F5-ECFC-4FE5-82BD-DF602609F196}"/>
              </a:ext>
            </a:extLst>
          </p:cNvPr>
          <p:cNvSpPr/>
          <p:nvPr/>
        </p:nvSpPr>
        <p:spPr>
          <a:xfrm>
            <a:off x="8407879" y="4170828"/>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19" name="Star: 5 Points 18">
            <a:extLst>
              <a:ext uri="{FF2B5EF4-FFF2-40B4-BE49-F238E27FC236}">
                <a16:creationId xmlns:a16="http://schemas.microsoft.com/office/drawing/2014/main" id="{143893ED-2E51-4AA1-BCF6-2BDEAB2BE228}"/>
              </a:ext>
            </a:extLst>
          </p:cNvPr>
          <p:cNvSpPr/>
          <p:nvPr/>
        </p:nvSpPr>
        <p:spPr>
          <a:xfrm>
            <a:off x="8563153" y="3273227"/>
            <a:ext cx="862643" cy="76595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0" name="Star: 5 Points 19">
            <a:extLst>
              <a:ext uri="{FF2B5EF4-FFF2-40B4-BE49-F238E27FC236}">
                <a16:creationId xmlns:a16="http://schemas.microsoft.com/office/drawing/2014/main" id="{032606E2-5334-40AD-AE05-8DE34CD75CF3}"/>
              </a:ext>
            </a:extLst>
          </p:cNvPr>
          <p:cNvSpPr/>
          <p:nvPr/>
        </p:nvSpPr>
        <p:spPr>
          <a:xfrm>
            <a:off x="5530515" y="4589785"/>
            <a:ext cx="747623" cy="64463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1" name="Star: 5 Points 20">
            <a:extLst>
              <a:ext uri="{FF2B5EF4-FFF2-40B4-BE49-F238E27FC236}">
                <a16:creationId xmlns:a16="http://schemas.microsoft.com/office/drawing/2014/main" id="{0743A357-DF91-4701-AC78-1CE023085662}"/>
              </a:ext>
            </a:extLst>
          </p:cNvPr>
          <p:cNvSpPr/>
          <p:nvPr/>
        </p:nvSpPr>
        <p:spPr>
          <a:xfrm>
            <a:off x="7738049" y="3815399"/>
            <a:ext cx="669831" cy="58807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2" name="Star: 5 Points 21">
            <a:extLst>
              <a:ext uri="{FF2B5EF4-FFF2-40B4-BE49-F238E27FC236}">
                <a16:creationId xmlns:a16="http://schemas.microsoft.com/office/drawing/2014/main" id="{8FA79262-2F7C-4090-B77D-6FD7B9B82545}"/>
              </a:ext>
            </a:extLst>
          </p:cNvPr>
          <p:cNvSpPr/>
          <p:nvPr/>
        </p:nvSpPr>
        <p:spPr>
          <a:xfrm>
            <a:off x="6497501" y="4969706"/>
            <a:ext cx="637721" cy="64462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3" name="Star: 5 Points 22">
            <a:extLst>
              <a:ext uri="{FF2B5EF4-FFF2-40B4-BE49-F238E27FC236}">
                <a16:creationId xmlns:a16="http://schemas.microsoft.com/office/drawing/2014/main" id="{5150D7A4-704D-4A38-8AE3-528BA3F86DF3}"/>
              </a:ext>
            </a:extLst>
          </p:cNvPr>
          <p:cNvSpPr/>
          <p:nvPr/>
        </p:nvSpPr>
        <p:spPr>
          <a:xfrm>
            <a:off x="7500253" y="2882500"/>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4" name="Star: 5 Points 23">
            <a:extLst>
              <a:ext uri="{FF2B5EF4-FFF2-40B4-BE49-F238E27FC236}">
                <a16:creationId xmlns:a16="http://schemas.microsoft.com/office/drawing/2014/main" id="{D44ADADE-22F4-41E6-A398-C67B4D6DE162}"/>
              </a:ext>
            </a:extLst>
          </p:cNvPr>
          <p:cNvSpPr/>
          <p:nvPr/>
        </p:nvSpPr>
        <p:spPr>
          <a:xfrm>
            <a:off x="5530515" y="1796212"/>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5" name="Star: 5 Points 24">
            <a:extLst>
              <a:ext uri="{FF2B5EF4-FFF2-40B4-BE49-F238E27FC236}">
                <a16:creationId xmlns:a16="http://schemas.microsoft.com/office/drawing/2014/main" id="{3088654D-39AC-4016-95A6-E66E663EC75F}"/>
              </a:ext>
            </a:extLst>
          </p:cNvPr>
          <p:cNvSpPr/>
          <p:nvPr/>
        </p:nvSpPr>
        <p:spPr>
          <a:xfrm>
            <a:off x="2127851" y="1842219"/>
            <a:ext cx="437072" cy="37764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6" name="Star: 5 Points 25">
            <a:extLst>
              <a:ext uri="{FF2B5EF4-FFF2-40B4-BE49-F238E27FC236}">
                <a16:creationId xmlns:a16="http://schemas.microsoft.com/office/drawing/2014/main" id="{5AA60D06-02C8-49D3-8C44-FA3339A02661}"/>
              </a:ext>
            </a:extLst>
          </p:cNvPr>
          <p:cNvSpPr/>
          <p:nvPr/>
        </p:nvSpPr>
        <p:spPr>
          <a:xfrm>
            <a:off x="2004203" y="2403896"/>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7" name="Star: 5 Points 26">
            <a:extLst>
              <a:ext uri="{FF2B5EF4-FFF2-40B4-BE49-F238E27FC236}">
                <a16:creationId xmlns:a16="http://schemas.microsoft.com/office/drawing/2014/main" id="{25E1C637-71A3-4D36-8096-9B849CA5D45F}"/>
              </a:ext>
            </a:extLst>
          </p:cNvPr>
          <p:cNvSpPr/>
          <p:nvPr/>
        </p:nvSpPr>
        <p:spPr>
          <a:xfrm>
            <a:off x="4601782" y="3562358"/>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28" name="Star: 5 Points 27">
            <a:extLst>
              <a:ext uri="{FF2B5EF4-FFF2-40B4-BE49-F238E27FC236}">
                <a16:creationId xmlns:a16="http://schemas.microsoft.com/office/drawing/2014/main" id="{E3380381-053B-4508-8BBF-3DEE04A6F05A}"/>
              </a:ext>
            </a:extLst>
          </p:cNvPr>
          <p:cNvSpPr/>
          <p:nvPr/>
        </p:nvSpPr>
        <p:spPr>
          <a:xfrm>
            <a:off x="8097329" y="5637340"/>
            <a:ext cx="310551" cy="25304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cxnSp>
        <p:nvCxnSpPr>
          <p:cNvPr id="32" name="Straight Connector 31">
            <a:extLst>
              <a:ext uri="{FF2B5EF4-FFF2-40B4-BE49-F238E27FC236}">
                <a16:creationId xmlns:a16="http://schemas.microsoft.com/office/drawing/2014/main" id="{2F913F90-B1FF-473B-89BA-8BF020E8489B}"/>
              </a:ext>
            </a:extLst>
          </p:cNvPr>
          <p:cNvCxnSpPr>
            <a:cxnSpLocks/>
          </p:cNvCxnSpPr>
          <p:nvPr/>
        </p:nvCxnSpPr>
        <p:spPr>
          <a:xfrm>
            <a:off x="2535272" y="2116982"/>
            <a:ext cx="4513037" cy="910617"/>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9A3BE27-1DF9-45AA-BA1C-39117C3C00DA}"/>
              </a:ext>
            </a:extLst>
          </p:cNvPr>
          <p:cNvCxnSpPr>
            <a:cxnSpLocks/>
          </p:cNvCxnSpPr>
          <p:nvPr/>
        </p:nvCxnSpPr>
        <p:spPr>
          <a:xfrm>
            <a:off x="7483846" y="3183333"/>
            <a:ext cx="1361105" cy="351137"/>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AFCCC85-A9BE-4519-B826-F5863DACCDD6}"/>
              </a:ext>
            </a:extLst>
          </p:cNvPr>
          <p:cNvCxnSpPr>
            <a:cxnSpLocks/>
          </p:cNvCxnSpPr>
          <p:nvPr/>
        </p:nvCxnSpPr>
        <p:spPr>
          <a:xfrm flipV="1">
            <a:off x="6941117" y="4297347"/>
            <a:ext cx="930651" cy="78598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4C70A12-44B1-43CB-896F-85E4BD10BCB3}"/>
              </a:ext>
            </a:extLst>
          </p:cNvPr>
          <p:cNvCxnSpPr>
            <a:cxnSpLocks/>
          </p:cNvCxnSpPr>
          <p:nvPr/>
        </p:nvCxnSpPr>
        <p:spPr>
          <a:xfrm>
            <a:off x="6135462" y="5060609"/>
            <a:ext cx="443617" cy="31604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E8E7F7D-4D39-42AD-860E-E5948AB16F18}"/>
              </a:ext>
            </a:extLst>
          </p:cNvPr>
          <p:cNvCxnSpPr>
            <a:cxnSpLocks/>
          </p:cNvCxnSpPr>
          <p:nvPr/>
        </p:nvCxnSpPr>
        <p:spPr>
          <a:xfrm>
            <a:off x="2644555" y="4066745"/>
            <a:ext cx="2885960" cy="884672"/>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29BE9C8-3EDF-4EC7-B23A-22F33528FF60}"/>
              </a:ext>
            </a:extLst>
          </p:cNvPr>
          <p:cNvCxnSpPr>
            <a:cxnSpLocks/>
          </p:cNvCxnSpPr>
          <p:nvPr/>
        </p:nvCxnSpPr>
        <p:spPr>
          <a:xfrm>
            <a:off x="2438401" y="2240384"/>
            <a:ext cx="1" cy="132197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2B95735-A0F9-46D8-8FF6-BF0A3DD4E1DA}"/>
              </a:ext>
            </a:extLst>
          </p:cNvPr>
          <p:cNvCxnSpPr>
            <a:cxnSpLocks/>
          </p:cNvCxnSpPr>
          <p:nvPr/>
        </p:nvCxnSpPr>
        <p:spPr>
          <a:xfrm flipV="1">
            <a:off x="8164397" y="3795002"/>
            <a:ext cx="554032" cy="18702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AF1C4D9-18CC-4A00-A60F-23BDA31A62C0}"/>
              </a:ext>
            </a:extLst>
          </p:cNvPr>
          <p:cNvCxnSpPr/>
          <p:nvPr/>
        </p:nvCxnSpPr>
        <p:spPr>
          <a:xfrm flipV="1">
            <a:off x="2593675" y="2049253"/>
            <a:ext cx="2936840" cy="171478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ECB3189-48E0-4E09-B250-10B667C23FA6}"/>
              </a:ext>
            </a:extLst>
          </p:cNvPr>
          <p:cNvCxnSpPr>
            <a:cxnSpLocks/>
            <a:endCxn id="24" idx="2"/>
          </p:cNvCxnSpPr>
          <p:nvPr/>
        </p:nvCxnSpPr>
        <p:spPr>
          <a:xfrm flipV="1">
            <a:off x="4870567" y="2049252"/>
            <a:ext cx="719259" cy="1556672"/>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B9FEFFD-7282-49C5-A2D8-8B4A166F3FB2}"/>
              </a:ext>
            </a:extLst>
          </p:cNvPr>
          <p:cNvCxnSpPr>
            <a:cxnSpLocks/>
            <a:stCxn id="27" idx="3"/>
          </p:cNvCxnSpPr>
          <p:nvPr/>
        </p:nvCxnSpPr>
        <p:spPr>
          <a:xfrm>
            <a:off x="4853022" y="3815399"/>
            <a:ext cx="946279" cy="938711"/>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DEE8058-F572-4A48-B926-C5AF215803DC}"/>
              </a:ext>
            </a:extLst>
          </p:cNvPr>
          <p:cNvCxnSpPr>
            <a:cxnSpLocks/>
          </p:cNvCxnSpPr>
          <p:nvPr/>
        </p:nvCxnSpPr>
        <p:spPr>
          <a:xfrm>
            <a:off x="2314754" y="2573637"/>
            <a:ext cx="4380948" cy="2627819"/>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F6CFE43-FAE8-4E22-9198-EEDC7A6CF849}"/>
              </a:ext>
            </a:extLst>
          </p:cNvPr>
          <p:cNvCxnSpPr>
            <a:cxnSpLocks/>
            <a:stCxn id="22" idx="0"/>
          </p:cNvCxnSpPr>
          <p:nvPr/>
        </p:nvCxnSpPr>
        <p:spPr>
          <a:xfrm flipV="1">
            <a:off x="6816362" y="3090473"/>
            <a:ext cx="722260" cy="1879232"/>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6E71B68-5E1D-412E-8483-C97AE9E61AA7}"/>
              </a:ext>
            </a:extLst>
          </p:cNvPr>
          <p:cNvCxnSpPr>
            <a:cxnSpLocks/>
          </p:cNvCxnSpPr>
          <p:nvPr/>
        </p:nvCxnSpPr>
        <p:spPr>
          <a:xfrm flipV="1">
            <a:off x="8406005" y="3941264"/>
            <a:ext cx="580071" cy="1726392"/>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DE367F1-2288-41F4-8307-975D9B0D4905}"/>
              </a:ext>
            </a:extLst>
          </p:cNvPr>
          <p:cNvCxnSpPr>
            <a:cxnSpLocks/>
          </p:cNvCxnSpPr>
          <p:nvPr/>
        </p:nvCxnSpPr>
        <p:spPr>
          <a:xfrm flipH="1" flipV="1">
            <a:off x="7583711" y="3183333"/>
            <a:ext cx="382572" cy="769787"/>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EB761FE-BF0C-448E-BB4D-D147A4D4120B}"/>
              </a:ext>
            </a:extLst>
          </p:cNvPr>
          <p:cNvCxnSpPr>
            <a:cxnSpLocks/>
          </p:cNvCxnSpPr>
          <p:nvPr/>
        </p:nvCxnSpPr>
        <p:spPr>
          <a:xfrm>
            <a:off x="2314754" y="2481623"/>
            <a:ext cx="4668068" cy="58726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310E337-F454-4E62-986D-93735EAECE25}"/>
              </a:ext>
            </a:extLst>
          </p:cNvPr>
          <p:cNvCxnSpPr>
            <a:cxnSpLocks/>
            <a:endCxn id="23" idx="3"/>
          </p:cNvCxnSpPr>
          <p:nvPr/>
        </p:nvCxnSpPr>
        <p:spPr>
          <a:xfrm flipH="1" flipV="1">
            <a:off x="7751492" y="3135540"/>
            <a:ext cx="429267" cy="2532363"/>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1709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63039"/>
            <a:ext cx="11582400" cy="4740887"/>
          </a:xfrm>
          <a:prstGeom prst="rect">
            <a:avLst/>
          </a:prstGeom>
          <a:noFill/>
        </p:spPr>
        <p:txBody>
          <a:bodyPr wrap="square" rtlCol="0" anchor="ctr" anchorCtr="0">
            <a:noAutofit/>
          </a:bodyPr>
          <a:lstStyle/>
          <a:p>
            <a:pPr algn="ctr" defTabSz="609585" fontAlgn="base">
              <a:spcBef>
                <a:spcPct val="0"/>
              </a:spcBef>
              <a:spcAft>
                <a:spcPct val="0"/>
              </a:spcAft>
              <a:defRPr/>
            </a:pPr>
            <a:endParaRPr lang="en-US" sz="1600" i="1" dirty="0">
              <a:solidFill>
                <a:srgbClr val="005A8B"/>
              </a:solidFill>
              <a:latin typeface="Georgia" panose="02040502050405020303" pitchFamily="18" charset="0"/>
              <a:ea typeface="ＭＳ Ｐゴシック" pitchFamily="-108" charset="-128"/>
            </a:endParaRPr>
          </a:p>
          <a:p>
            <a:pPr marL="457189" indent="-457189" defTabSz="609585" fontAlgn="base">
              <a:spcBef>
                <a:spcPct val="0"/>
              </a:spcBef>
              <a:spcAft>
                <a:spcPct val="0"/>
              </a:spcAft>
              <a:buFont typeface="Arial" panose="020B0604020202020204" pitchFamily="34" charset="0"/>
              <a:buChar char="•"/>
              <a:defRPr/>
            </a:pPr>
            <a:r>
              <a:rPr lang="en-US" sz="3200" b="1" cap="small" dirty="0">
                <a:solidFill>
                  <a:srgbClr val="005A8B"/>
                </a:solidFill>
                <a:latin typeface="Arial Narrow" panose="020B0606020202030204" pitchFamily="34" charset="0"/>
                <a:ea typeface="ＭＳ Ｐゴシック" pitchFamily="-108" charset="-128"/>
              </a:rPr>
              <a:t>Look out for the next Regional Innovation Strategies (RIS) competition in early 2020</a:t>
            </a:r>
          </a:p>
          <a:p>
            <a:pPr marL="1066773" lvl="1" indent="-457189" defTabSz="609585" fontAlgn="base">
              <a:spcBef>
                <a:spcPct val="0"/>
              </a:spcBef>
              <a:spcAft>
                <a:spcPct val="0"/>
              </a:spcAft>
              <a:buFont typeface="Arial" panose="020B0604020202020204" pitchFamily="34" charset="0"/>
              <a:buChar char="•"/>
              <a:defRPr/>
            </a:pPr>
            <a:r>
              <a:rPr lang="en-US" sz="2400" dirty="0">
                <a:solidFill>
                  <a:prstClr val="black"/>
                </a:solidFill>
                <a:latin typeface="Arial" pitchFamily="-108" charset="0"/>
                <a:ea typeface="ＭＳ Ｐゴシック" pitchFamily="-108" charset="-128"/>
                <a:hlinkClick r:id="rId3"/>
              </a:rPr>
              <a:t>https://www.eda.gov/oie/ris/</a:t>
            </a:r>
            <a:endParaRPr lang="en-US" sz="2400" b="1" cap="small" dirty="0">
              <a:solidFill>
                <a:srgbClr val="005A8B"/>
              </a:solidFill>
              <a:latin typeface="Arial Narrow" panose="020B0606020202030204" pitchFamily="34" charset="0"/>
              <a:ea typeface="ＭＳ Ｐゴシック" pitchFamily="-108" charset="-128"/>
            </a:endParaRPr>
          </a:p>
          <a:p>
            <a:pPr marL="1066773" lvl="1" indent="-457189" defTabSz="609585" fontAlgn="base">
              <a:spcBef>
                <a:spcPct val="0"/>
              </a:spcBef>
              <a:spcAft>
                <a:spcPct val="0"/>
              </a:spcAft>
              <a:buFont typeface="Courier New" panose="02070309020205020404" pitchFamily="49" charset="0"/>
              <a:buChar char="o"/>
              <a:defRPr/>
            </a:pPr>
            <a:endParaRPr lang="en-US" sz="3200" b="1" cap="small" dirty="0">
              <a:solidFill>
                <a:srgbClr val="005A8B"/>
              </a:solidFill>
              <a:latin typeface="Arial Narrow" panose="020B0606020202030204" pitchFamily="34" charset="0"/>
              <a:ea typeface="ＭＳ Ｐゴシック" pitchFamily="-108" charset="-128"/>
            </a:endParaRPr>
          </a:p>
          <a:p>
            <a:pPr marL="457189" indent="-457189" defTabSz="609585" fontAlgn="base">
              <a:spcBef>
                <a:spcPct val="0"/>
              </a:spcBef>
              <a:spcAft>
                <a:spcPct val="0"/>
              </a:spcAft>
              <a:buFont typeface="Arial" panose="020B0604020202020204" pitchFamily="34" charset="0"/>
              <a:buChar char="•"/>
              <a:defRPr/>
            </a:pPr>
            <a:r>
              <a:rPr lang="en-US" sz="3200" b="1" cap="small" dirty="0">
                <a:solidFill>
                  <a:srgbClr val="005A8B"/>
                </a:solidFill>
                <a:latin typeface="Arial Narrow" panose="020B0606020202030204" pitchFamily="34" charset="0"/>
                <a:ea typeface="ＭＳ Ｐゴシック" pitchFamily="-108" charset="-128"/>
              </a:rPr>
              <a:t>View “R2 Network Challenge” webinar &amp; other Resources</a:t>
            </a:r>
          </a:p>
          <a:p>
            <a:pPr marL="1066773" lvl="1" indent="-457189" defTabSz="609585" fontAlgn="base">
              <a:spcBef>
                <a:spcPct val="0"/>
              </a:spcBef>
              <a:spcAft>
                <a:spcPct val="0"/>
              </a:spcAft>
              <a:buFont typeface="Arial" panose="020B0604020202020204" pitchFamily="34" charset="0"/>
              <a:buChar char="•"/>
              <a:defRPr/>
            </a:pPr>
            <a:r>
              <a:rPr lang="en-US" sz="2400" dirty="0">
                <a:solidFill>
                  <a:prstClr val="black"/>
                </a:solidFill>
                <a:latin typeface="Arial" pitchFamily="-108" charset="0"/>
                <a:ea typeface="ＭＳ Ｐゴシック" pitchFamily="-108" charset="-128"/>
                <a:hlinkClick r:id="rId4"/>
              </a:rPr>
              <a:t>https://www.eda.gov/oie/accelerate-r2/</a:t>
            </a:r>
            <a:endParaRPr lang="en-US" sz="2400" b="1" cap="small" dirty="0">
              <a:solidFill>
                <a:srgbClr val="005A8B"/>
              </a:solidFill>
              <a:latin typeface="Arial Narrow" panose="020B0606020202030204" pitchFamily="34" charset="0"/>
              <a:ea typeface="ＭＳ Ｐゴシック" pitchFamily="-108" charset="-128"/>
            </a:endParaRPr>
          </a:p>
          <a:p>
            <a:pPr marL="457189" indent="-457189" defTabSz="609585" fontAlgn="base">
              <a:spcBef>
                <a:spcPct val="0"/>
              </a:spcBef>
              <a:spcAft>
                <a:spcPct val="0"/>
              </a:spcAft>
              <a:buFont typeface="Arial" panose="020B0604020202020204" pitchFamily="34" charset="0"/>
              <a:buChar char="•"/>
              <a:defRPr/>
            </a:pPr>
            <a:endParaRPr lang="en-US" sz="32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ts val="800"/>
              </a:spcAft>
              <a:defRPr/>
            </a:pPr>
            <a:endParaRPr lang="en-US" sz="3200" i="1" dirty="0">
              <a:solidFill>
                <a:srgbClr val="005A8B"/>
              </a:solidFill>
              <a:latin typeface="Georgia" panose="02040502050405020303" pitchFamily="18" charset="0"/>
              <a:ea typeface="ＭＳ Ｐゴシック" pitchFamily="-108" charset="-128"/>
            </a:endParaRPr>
          </a:p>
        </p:txBody>
      </p:sp>
      <p:sp>
        <p:nvSpPr>
          <p:cNvPr id="5" name="TextBox 4"/>
          <p:cNvSpPr txBox="1"/>
          <p:nvPr/>
        </p:nvSpPr>
        <p:spPr>
          <a:xfrm>
            <a:off x="4757058" y="271735"/>
            <a:ext cx="5741609" cy="492443"/>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QUESTIONS?</a:t>
            </a:r>
          </a:p>
        </p:txBody>
      </p:sp>
      <p:grpSp>
        <p:nvGrpSpPr>
          <p:cNvPr id="4" name="Group 3">
            <a:extLst>
              <a:ext uri="{FF2B5EF4-FFF2-40B4-BE49-F238E27FC236}">
                <a16:creationId xmlns:a16="http://schemas.microsoft.com/office/drawing/2014/main" id="{C86B08E6-5B01-40E4-9513-2577A2BAF542}"/>
              </a:ext>
            </a:extLst>
          </p:cNvPr>
          <p:cNvGrpSpPr/>
          <p:nvPr/>
        </p:nvGrpSpPr>
        <p:grpSpPr>
          <a:xfrm>
            <a:off x="2438400" y="6339838"/>
            <a:ext cx="7315200" cy="428113"/>
            <a:chOff x="1828800" y="4199030"/>
            <a:chExt cx="5486400" cy="321085"/>
          </a:xfrm>
        </p:grpSpPr>
        <p:cxnSp>
          <p:nvCxnSpPr>
            <p:cNvPr id="6" name="Straight Connector 5">
              <a:extLst>
                <a:ext uri="{FF2B5EF4-FFF2-40B4-BE49-F238E27FC236}">
                  <a16:creationId xmlns:a16="http://schemas.microsoft.com/office/drawing/2014/main" id="{2B4BCA06-B1FF-46C9-8D9C-E04C585E8801}"/>
                </a:ext>
              </a:extLst>
            </p:cNvPr>
            <p:cNvCxnSpPr/>
            <p:nvPr/>
          </p:nvCxnSpPr>
          <p:spPr>
            <a:xfrm>
              <a:off x="2286000" y="4200658"/>
              <a:ext cx="4572000" cy="0"/>
            </a:xfrm>
            <a:prstGeom prst="line">
              <a:avLst/>
            </a:prstGeom>
            <a:ln w="12700">
              <a:solidFill>
                <a:srgbClr val="63B1E5"/>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EC6E6D94-219F-4AA9-ABF9-8AB4171D384C}"/>
                </a:ext>
              </a:extLst>
            </p:cNvPr>
            <p:cNvSpPr/>
            <p:nvPr/>
          </p:nvSpPr>
          <p:spPr>
            <a:xfrm>
              <a:off x="1828800" y="4358532"/>
              <a:ext cx="5486400" cy="161583"/>
            </a:xfrm>
            <a:prstGeom prst="rect">
              <a:avLst/>
            </a:prstGeom>
          </p:spPr>
          <p:txBody>
            <a:bodyPr wrap="square" lIns="0" tIns="0" rIns="0" bIns="0">
              <a:spAutoFit/>
            </a:bodyPr>
            <a:lstStyle/>
            <a:p>
              <a:pPr algn="ctr" defTabSz="609585">
                <a:defRPr/>
              </a:pPr>
              <a:r>
                <a:rPr lang="en-US" sz="1400" b="1" cap="small" spc="267" dirty="0">
                  <a:solidFill>
                    <a:srgbClr val="005A8B"/>
                  </a:solidFill>
                  <a:latin typeface="Arial Narrow" panose="020B0606020202030204" pitchFamily="34" charset="0"/>
                  <a:ea typeface="ＭＳ Ｐゴシック" pitchFamily="-108" charset="-128"/>
                </a:rPr>
                <a:t>regional offices: </a:t>
              </a:r>
              <a:r>
                <a:rPr lang="en-US" sz="1200" i="1" dirty="0">
                  <a:solidFill>
                    <a:srgbClr val="005A8B"/>
                  </a:solidFill>
                  <a:latin typeface="Georgia" panose="02040502050405020303" pitchFamily="18" charset="0"/>
                  <a:ea typeface="ＭＳ Ｐゴシック" pitchFamily="-108" charset="-128"/>
                </a:rPr>
                <a:t>Atlanta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Austin</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Chicago</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Denver</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Philadelphia</a:t>
              </a:r>
              <a:r>
                <a:rPr lang="en-US" sz="1200" dirty="0">
                  <a:solidFill>
                    <a:srgbClr val="005A8B"/>
                  </a:solidFill>
                  <a:latin typeface="Arial Narrow" panose="020B0606020202030204" pitchFamily="34" charset="0"/>
                  <a:ea typeface="ＭＳ Ｐゴシック" pitchFamily="-108" charset="-128"/>
                </a:rPr>
                <a:t> </a:t>
              </a:r>
              <a:r>
                <a:rPr lang="en-US" sz="1200" baseline="15000" dirty="0">
                  <a:solidFill>
                    <a:srgbClr val="005A8B"/>
                  </a:solidFill>
                  <a:latin typeface="Arial Narrow" panose="020B0606020202030204" pitchFamily="34" charset="0"/>
                  <a:ea typeface="ＭＳ Ｐゴシック" pitchFamily="-108" charset="-128"/>
                  <a:sym typeface="Symbol" panose="05050102010706020507" pitchFamily="18" charset="2"/>
                </a:rPr>
                <a:t></a:t>
              </a:r>
              <a:r>
                <a:rPr lang="en-US" sz="1200" dirty="0">
                  <a:solidFill>
                    <a:srgbClr val="005A8B"/>
                  </a:solidFill>
                  <a:latin typeface="Arial Narrow" panose="020B0606020202030204" pitchFamily="34" charset="0"/>
                  <a:ea typeface="ＭＳ Ｐゴシック" pitchFamily="-108" charset="-128"/>
                </a:rPr>
                <a:t> </a:t>
              </a:r>
              <a:r>
                <a:rPr lang="en-US" sz="1200" i="1" dirty="0">
                  <a:solidFill>
                    <a:srgbClr val="005A8B"/>
                  </a:solidFill>
                  <a:latin typeface="Georgia" panose="02040502050405020303" pitchFamily="18" charset="0"/>
                  <a:ea typeface="ＭＳ Ｐゴシック" pitchFamily="-108" charset="-128"/>
                </a:rPr>
                <a:t>Seattle</a:t>
              </a:r>
            </a:p>
          </p:txBody>
        </p:sp>
        <p:grpSp>
          <p:nvGrpSpPr>
            <p:cNvPr id="8" name="Group 7">
              <a:extLst>
                <a:ext uri="{FF2B5EF4-FFF2-40B4-BE49-F238E27FC236}">
                  <a16:creationId xmlns:a16="http://schemas.microsoft.com/office/drawing/2014/main" id="{A4889632-56D7-4BF0-B9F6-210610CF758D}"/>
                </a:ext>
              </a:extLst>
            </p:cNvPr>
            <p:cNvGrpSpPr/>
            <p:nvPr/>
          </p:nvGrpSpPr>
          <p:grpSpPr>
            <a:xfrm>
              <a:off x="3694176" y="4199030"/>
              <a:ext cx="1788318" cy="205437"/>
              <a:chOff x="1736659" y="4610861"/>
              <a:chExt cx="1788318" cy="205437"/>
            </a:xfrm>
          </p:grpSpPr>
          <p:grpSp>
            <p:nvGrpSpPr>
              <p:cNvPr id="9" name="Group 8">
                <a:extLst>
                  <a:ext uri="{FF2B5EF4-FFF2-40B4-BE49-F238E27FC236}">
                    <a16:creationId xmlns:a16="http://schemas.microsoft.com/office/drawing/2014/main" id="{48F044D4-6E3C-440F-9513-636E74929C2E}"/>
                  </a:ext>
                </a:extLst>
              </p:cNvPr>
              <p:cNvGrpSpPr/>
              <p:nvPr/>
            </p:nvGrpSpPr>
            <p:grpSpPr>
              <a:xfrm>
                <a:off x="2616659" y="4635855"/>
                <a:ext cx="908318" cy="155448"/>
                <a:chOff x="3105144" y="4910328"/>
                <a:chExt cx="908318" cy="155448"/>
              </a:xfrm>
            </p:grpSpPr>
            <p:pic>
              <p:nvPicPr>
                <p:cNvPr id="11" name="Picture 4" descr="Twitter Icon">
                  <a:hlinkClick r:id="rId5"/>
                  <a:extLst>
                    <a:ext uri="{FF2B5EF4-FFF2-40B4-BE49-F238E27FC236}">
                      <a16:creationId xmlns:a16="http://schemas.microsoft.com/office/drawing/2014/main" id="{F4552B5C-2D73-4798-A955-4B0A80A586C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37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witter Icon">
                  <a:hlinkClick r:id="rId7"/>
                  <a:extLst>
                    <a:ext uri="{FF2B5EF4-FFF2-40B4-BE49-F238E27FC236}">
                      <a16:creationId xmlns:a16="http://schemas.microsoft.com/office/drawing/2014/main" id="{76426D05-08EF-429F-B685-8A92CB08816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768084" y="493776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inked In Icon">
                  <a:hlinkClick r:id="rId9"/>
                  <a:extLst>
                    <a:ext uri="{FF2B5EF4-FFF2-40B4-BE49-F238E27FC236}">
                      <a16:creationId xmlns:a16="http://schemas.microsoft.com/office/drawing/2014/main" id="{F696A08B-A879-47B1-8D57-2FCEF7F3A01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99162" y="4938158"/>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C5C054E-541E-44A5-BEFB-543D5FCFE528}"/>
                    </a:ext>
                  </a:extLst>
                </p:cNvPr>
                <p:cNvSpPr txBox="1"/>
                <p:nvPr/>
              </p:nvSpPr>
              <p:spPr>
                <a:xfrm>
                  <a:off x="3105144" y="4910328"/>
                  <a:ext cx="548640" cy="155448"/>
                </a:xfrm>
                <a:prstGeom prst="rect">
                  <a:avLst/>
                </a:prstGeom>
                <a:noFill/>
              </p:spPr>
              <p:txBody>
                <a:bodyPr wrap="square" lIns="0" tIns="0" rIns="0" bIns="0" rtlCol="0" anchor="ctr" anchorCtr="0">
                  <a:noAutofit/>
                </a:bodyPr>
                <a:lstStyle/>
                <a:p>
                  <a:pPr defTabSz="609585" fontAlgn="base">
                    <a:spcBef>
                      <a:spcPct val="0"/>
                    </a:spcBef>
                    <a:spcAft>
                      <a:spcPct val="0"/>
                    </a:spcAft>
                    <a:defRPr/>
                  </a:pPr>
                  <a:r>
                    <a:rPr lang="en-US" sz="1333" cap="small" dirty="0">
                      <a:solidFill>
                        <a:srgbClr val="005A8B"/>
                      </a:solidFill>
                      <a:latin typeface="Arial Narrow" panose="020B0606020202030204" pitchFamily="34" charset="0"/>
                      <a:ea typeface="ＭＳ Ｐゴシック" pitchFamily="-108" charset="-128"/>
                    </a:rPr>
                    <a:t>follow us:</a:t>
                  </a:r>
                </a:p>
              </p:txBody>
            </p:sp>
          </p:grpSp>
          <p:sp>
            <p:nvSpPr>
              <p:cNvPr id="10" name="TextBox 9">
                <a:extLst>
                  <a:ext uri="{FF2B5EF4-FFF2-40B4-BE49-F238E27FC236}">
                    <a16:creationId xmlns:a16="http://schemas.microsoft.com/office/drawing/2014/main" id="{58076E27-A41F-4AC3-BE8A-9AC9169BF2BF}"/>
                  </a:ext>
                </a:extLst>
              </p:cNvPr>
              <p:cNvSpPr txBox="1"/>
              <p:nvPr/>
            </p:nvSpPr>
            <p:spPr>
              <a:xfrm>
                <a:off x="1736659" y="4610861"/>
                <a:ext cx="907420" cy="205437"/>
              </a:xfrm>
              <a:prstGeom prst="rect">
                <a:avLst/>
              </a:prstGeom>
              <a:noFill/>
            </p:spPr>
            <p:txBody>
              <a:bodyPr wrap="square" lIns="0" tIns="0" rIns="0" bIns="0" rtlCol="0" anchor="ctr" anchorCtr="0">
                <a:noAutofit/>
              </a:bodyPr>
              <a:lstStyle/>
              <a:p>
                <a:pPr algn="ctr" defTabSz="609585" fontAlgn="base">
                  <a:spcBef>
                    <a:spcPct val="0"/>
                  </a:spcBef>
                  <a:spcAft>
                    <a:spcPct val="0"/>
                  </a:spcAft>
                  <a:defRPr/>
                </a:pPr>
                <a:r>
                  <a:rPr lang="en-US" sz="1333" cap="small" dirty="0">
                    <a:solidFill>
                      <a:srgbClr val="63B1E5"/>
                    </a:solidFill>
                    <a:latin typeface="Arial Narrow" panose="020B0606020202030204" pitchFamily="34" charset="0"/>
                    <a:ea typeface="ＭＳ Ｐゴシック" pitchFamily="-108" charset="-128"/>
                    <a:hlinkClick r:id="rId3">
                      <a:extLst>
                        <a:ext uri="{A12FA001-AC4F-418D-AE19-62706E023703}">
                          <ahyp:hlinkClr xmlns:ahyp="http://schemas.microsoft.com/office/drawing/2018/hyperlinkcolor" val="tx"/>
                        </a:ext>
                      </a:extLst>
                    </a:hlinkClick>
                  </a:rPr>
                  <a:t>eda.gov/</a:t>
                </a:r>
                <a:r>
                  <a:rPr lang="en-US" sz="1333" cap="small" dirty="0" err="1">
                    <a:solidFill>
                      <a:srgbClr val="63B1E5"/>
                    </a:solidFill>
                    <a:latin typeface="Arial Narrow" panose="020B0606020202030204" pitchFamily="34" charset="0"/>
                    <a:ea typeface="ＭＳ Ｐゴシック" pitchFamily="-108" charset="-128"/>
                    <a:hlinkClick r:id="rId3">
                      <a:extLst>
                        <a:ext uri="{A12FA001-AC4F-418D-AE19-62706E023703}">
                          <ahyp:hlinkClr xmlns:ahyp="http://schemas.microsoft.com/office/drawing/2018/hyperlinkcolor" val="tx"/>
                        </a:ext>
                      </a:extLst>
                    </a:hlinkClick>
                  </a:rPr>
                  <a:t>oie</a:t>
                </a:r>
                <a:r>
                  <a:rPr lang="en-US" sz="1333" cap="small" dirty="0">
                    <a:solidFill>
                      <a:srgbClr val="63B1E5"/>
                    </a:solidFill>
                    <a:latin typeface="Arial Narrow" panose="020B0606020202030204" pitchFamily="34" charset="0"/>
                    <a:ea typeface="ＭＳ Ｐゴシック" pitchFamily="-108" charset="-128"/>
                    <a:hlinkClick r:id="rId3">
                      <a:extLst>
                        <a:ext uri="{A12FA001-AC4F-418D-AE19-62706E023703}">
                          <ahyp:hlinkClr xmlns:ahyp="http://schemas.microsoft.com/office/drawing/2018/hyperlinkcolor" val="tx"/>
                        </a:ext>
                      </a:extLst>
                    </a:hlinkClick>
                  </a:rPr>
                  <a:t>/</a:t>
                </a:r>
                <a:r>
                  <a:rPr lang="en-US" sz="1333" cap="small" dirty="0" err="1">
                    <a:solidFill>
                      <a:srgbClr val="63B1E5"/>
                    </a:solidFill>
                    <a:latin typeface="Arial Narrow" panose="020B0606020202030204" pitchFamily="34" charset="0"/>
                    <a:ea typeface="ＭＳ Ｐゴシック" pitchFamily="-108" charset="-128"/>
                    <a:hlinkClick r:id="rId3">
                      <a:extLst>
                        <a:ext uri="{A12FA001-AC4F-418D-AE19-62706E023703}">
                          <ahyp:hlinkClr xmlns:ahyp="http://schemas.microsoft.com/office/drawing/2018/hyperlinkcolor" val="tx"/>
                        </a:ext>
                      </a:extLst>
                    </a:hlinkClick>
                  </a:rPr>
                  <a:t>ris</a:t>
                </a:r>
                <a:r>
                  <a:rPr lang="en-US" sz="1333" cap="small" dirty="0">
                    <a:solidFill>
                      <a:srgbClr val="63B1E5"/>
                    </a:solidFill>
                    <a:latin typeface="Arial Narrow" panose="020B0606020202030204" pitchFamily="34" charset="0"/>
                    <a:ea typeface="ＭＳ Ｐゴシック" pitchFamily="-108" charset="-128"/>
                  </a:rPr>
                  <a:t> </a:t>
                </a:r>
                <a:r>
                  <a:rPr lang="en-US" sz="1333" cap="small" dirty="0">
                    <a:solidFill>
                      <a:srgbClr val="005A8B"/>
                    </a:solidFill>
                    <a:latin typeface="Arial Narrow" panose="020B0606020202030204" pitchFamily="34" charset="0"/>
                    <a:ea typeface="ＭＳ Ｐゴシック" pitchFamily="-108" charset="-128"/>
                  </a:rPr>
                  <a:t>•</a:t>
                </a:r>
              </a:p>
            </p:txBody>
          </p:sp>
        </p:grpSp>
      </p:grpSp>
    </p:spTree>
    <p:extLst>
      <p:ext uri="{BB962C8B-B14F-4D97-AF65-F5344CB8AC3E}">
        <p14:creationId xmlns:p14="http://schemas.microsoft.com/office/powerpoint/2010/main" val="271241450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EDA Announcements - General</a:t>
            </a:r>
          </a:p>
        </p:txBody>
      </p:sp>
      <p:sp>
        <p:nvSpPr>
          <p:cNvPr id="3" name="Content Placeholder 2">
            <a:extLst>
              <a:ext uri="{FF2B5EF4-FFF2-40B4-BE49-F238E27FC236}">
                <a16:creationId xmlns:a16="http://schemas.microsoft.com/office/drawing/2014/main" id="{218E8342-96E7-4BE2-BC44-C8D4BDEF80EE}"/>
              </a:ext>
            </a:extLst>
          </p:cNvPr>
          <p:cNvSpPr>
            <a:spLocks noGrp="1"/>
          </p:cNvSpPr>
          <p:nvPr>
            <p:ph idx="1"/>
          </p:nvPr>
        </p:nvSpPr>
        <p:spPr/>
        <p:txBody>
          <a:bodyPr/>
          <a:lstStyle/>
          <a:p>
            <a:pPr lvl="1"/>
            <a:endParaRPr lang="en-US" dirty="0"/>
          </a:p>
          <a:p>
            <a:r>
              <a:rPr lang="en-US" dirty="0"/>
              <a:t>EDA Tools and Resources</a:t>
            </a:r>
          </a:p>
          <a:p>
            <a:pPr lvl="1"/>
            <a:r>
              <a:rPr lang="en-US" dirty="0">
                <a:hlinkClick r:id="rId3"/>
              </a:rPr>
              <a:t>www.statsamerica.org</a:t>
            </a:r>
            <a:endParaRPr lang="en-US" dirty="0"/>
          </a:p>
          <a:p>
            <a:pPr lvl="1"/>
            <a:r>
              <a:rPr lang="en-US" dirty="0">
                <a:hlinkClick r:id="rId4"/>
              </a:rPr>
              <a:t>https://www.eda.gov/programs/university-centers/</a:t>
            </a:r>
            <a:r>
              <a:rPr lang="en-US" dirty="0"/>
              <a:t> - Updating your PDFs</a:t>
            </a:r>
          </a:p>
          <a:p>
            <a:r>
              <a:rPr lang="en-US" dirty="0"/>
              <a:t>Engaging with the Tribes in your region</a:t>
            </a:r>
          </a:p>
          <a:p>
            <a:pPr lvl="1"/>
            <a:r>
              <a:rPr lang="en-US" dirty="0">
                <a:hlinkClick r:id="rId5"/>
              </a:rPr>
              <a:t>https://en.wikipedia.org/wiki/Indian_reservation</a:t>
            </a:r>
            <a:r>
              <a:rPr lang="en-US" dirty="0"/>
              <a:t> </a:t>
            </a:r>
          </a:p>
          <a:p>
            <a:pPr lvl="1"/>
            <a:endParaRPr lang="en-US" dirty="0"/>
          </a:p>
        </p:txBody>
      </p:sp>
      <p:pic>
        <p:nvPicPr>
          <p:cNvPr id="5" name="Picture 4">
            <a:extLst>
              <a:ext uri="{FF2B5EF4-FFF2-40B4-BE49-F238E27FC236}">
                <a16:creationId xmlns:a16="http://schemas.microsoft.com/office/drawing/2014/main" id="{0E5C0D80-D3C0-410D-89E8-FCF5284F80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228600"/>
            <a:ext cx="8752609" cy="5980043"/>
          </a:xfrm>
          <a:prstGeom prst="rect">
            <a:avLst/>
          </a:prstGeom>
        </p:spPr>
      </p:pic>
    </p:spTree>
    <p:extLst>
      <p:ext uri="{BB962C8B-B14F-4D97-AF65-F5344CB8AC3E}">
        <p14:creationId xmlns:p14="http://schemas.microsoft.com/office/powerpoint/2010/main" val="365096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Questions/Reminders</a:t>
            </a:r>
          </a:p>
        </p:txBody>
      </p:sp>
      <p:sp>
        <p:nvSpPr>
          <p:cNvPr id="3" name="Content Placeholder 2">
            <a:extLst>
              <a:ext uri="{FF2B5EF4-FFF2-40B4-BE49-F238E27FC236}">
                <a16:creationId xmlns:a16="http://schemas.microsoft.com/office/drawing/2014/main" id="{218E8342-96E7-4BE2-BC44-C8D4BDEF80EE}"/>
              </a:ext>
            </a:extLst>
          </p:cNvPr>
          <p:cNvSpPr>
            <a:spLocks noGrp="1"/>
          </p:cNvSpPr>
          <p:nvPr>
            <p:ph idx="1"/>
          </p:nvPr>
        </p:nvSpPr>
        <p:spPr/>
        <p:txBody>
          <a:bodyPr/>
          <a:lstStyle/>
          <a:p>
            <a:pPr lvl="1"/>
            <a:endParaRPr lang="en-US" dirty="0"/>
          </a:p>
          <a:p>
            <a:r>
              <a:rPr lang="en-US" sz="2800" dirty="0"/>
              <a:t>Video of this Webinar will be posted within the next 2 weeks</a:t>
            </a:r>
          </a:p>
          <a:p>
            <a:r>
              <a:rPr lang="en-US" sz="2800" dirty="0"/>
              <a:t>EAUC Spring Meeting in Washington, DC – Seeking Conference Committee Volunteers</a:t>
            </a:r>
          </a:p>
          <a:p>
            <a:r>
              <a:rPr lang="en-US" sz="2800" dirty="0"/>
              <a:t>Next Webinar – Wednesday – January 22, 2019 3pm Eastern</a:t>
            </a:r>
          </a:p>
          <a:p>
            <a:endParaRPr lang="en-US" dirty="0"/>
          </a:p>
        </p:txBody>
      </p:sp>
    </p:spTree>
    <p:extLst>
      <p:ext uri="{BB962C8B-B14F-4D97-AF65-F5344CB8AC3E}">
        <p14:creationId xmlns:p14="http://schemas.microsoft.com/office/powerpoint/2010/main" val="9170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5216-B96C-4FA2-9A4D-CF2370FE5B9B}"/>
              </a:ext>
            </a:extLst>
          </p:cNvPr>
          <p:cNvSpPr>
            <a:spLocks noGrp="1"/>
          </p:cNvSpPr>
          <p:nvPr>
            <p:ph type="title"/>
          </p:nvPr>
        </p:nvSpPr>
        <p:spPr>
          <a:xfrm>
            <a:off x="1341120" y="467360"/>
            <a:ext cx="9509760" cy="675640"/>
          </a:xfrm>
        </p:spPr>
        <p:txBody>
          <a:bodyPr/>
          <a:lstStyle/>
          <a:p>
            <a:r>
              <a:rPr lang="en-US" dirty="0"/>
              <a:t>Agenda</a:t>
            </a:r>
          </a:p>
        </p:txBody>
      </p:sp>
      <p:sp>
        <p:nvSpPr>
          <p:cNvPr id="3" name="Content Placeholder 2">
            <a:extLst>
              <a:ext uri="{FF2B5EF4-FFF2-40B4-BE49-F238E27FC236}">
                <a16:creationId xmlns:a16="http://schemas.microsoft.com/office/drawing/2014/main" id="{5564A34A-DF58-45FA-90A5-9C01B7706F0F}"/>
              </a:ext>
            </a:extLst>
          </p:cNvPr>
          <p:cNvSpPr>
            <a:spLocks noGrp="1"/>
          </p:cNvSpPr>
          <p:nvPr>
            <p:ph idx="1"/>
          </p:nvPr>
        </p:nvSpPr>
        <p:spPr/>
        <p:txBody>
          <a:bodyPr/>
          <a:lstStyle/>
          <a:p>
            <a:r>
              <a:rPr lang="en-US" sz="2800" dirty="0"/>
              <a:t>Welcome and Introduction</a:t>
            </a:r>
          </a:p>
          <a:p>
            <a:pPr lvl="1"/>
            <a:r>
              <a:rPr lang="en-US" sz="2400" dirty="0"/>
              <a:t>Dan Ripke</a:t>
            </a:r>
          </a:p>
          <a:p>
            <a:pPr lvl="1"/>
            <a:r>
              <a:rPr lang="en-US" sz="2400" dirty="0"/>
              <a:t>Bernadette Grafton</a:t>
            </a:r>
          </a:p>
          <a:p>
            <a:r>
              <a:rPr lang="en-US" sz="2800" dirty="0"/>
              <a:t>Webinar session topics:</a:t>
            </a:r>
          </a:p>
          <a:p>
            <a:pPr lvl="1"/>
            <a:r>
              <a:rPr lang="en-US" sz="2400" dirty="0"/>
              <a:t>Update from EAUC, Dan Ripke</a:t>
            </a:r>
          </a:p>
          <a:p>
            <a:pPr lvl="1"/>
            <a:r>
              <a:rPr lang="en-US" sz="2400" dirty="0"/>
              <a:t>Update from EDA, Bernadette Grafton</a:t>
            </a:r>
          </a:p>
          <a:p>
            <a:r>
              <a:rPr lang="en-US" sz="2800" dirty="0"/>
              <a:t>The Regional Innovation Strategies Program</a:t>
            </a:r>
          </a:p>
          <a:p>
            <a:pPr lvl="1"/>
            <a:endParaRPr lang="en-US" sz="2400" dirty="0"/>
          </a:p>
          <a:p>
            <a:endParaRPr lang="en-US" dirty="0"/>
          </a:p>
        </p:txBody>
      </p:sp>
    </p:spTree>
    <p:extLst>
      <p:ext uri="{BB962C8B-B14F-4D97-AF65-F5344CB8AC3E}">
        <p14:creationId xmlns:p14="http://schemas.microsoft.com/office/powerpoint/2010/main" val="42909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E979-827D-456F-B28E-903977A311A5}"/>
              </a:ext>
            </a:extLst>
          </p:cNvPr>
          <p:cNvSpPr>
            <a:spLocks noGrp="1"/>
          </p:cNvSpPr>
          <p:nvPr>
            <p:ph type="title"/>
          </p:nvPr>
        </p:nvSpPr>
        <p:spPr>
          <a:xfrm>
            <a:off x="990600" y="152400"/>
            <a:ext cx="9860280" cy="828040"/>
          </a:xfrm>
        </p:spPr>
        <p:txBody>
          <a:bodyPr/>
          <a:lstStyle/>
          <a:p>
            <a:r>
              <a:rPr lang="en-US" b="1" dirty="0"/>
              <a:t>Updates from EAUC</a:t>
            </a:r>
            <a:endParaRPr lang="en-US" dirty="0"/>
          </a:p>
        </p:txBody>
      </p:sp>
      <p:sp>
        <p:nvSpPr>
          <p:cNvPr id="3" name="Content Placeholder 2">
            <a:extLst>
              <a:ext uri="{FF2B5EF4-FFF2-40B4-BE49-F238E27FC236}">
                <a16:creationId xmlns:a16="http://schemas.microsoft.com/office/drawing/2014/main" id="{649C3DDF-9AD7-49E6-95FC-CE4197F92F07}"/>
              </a:ext>
            </a:extLst>
          </p:cNvPr>
          <p:cNvSpPr>
            <a:spLocks noGrp="1"/>
          </p:cNvSpPr>
          <p:nvPr>
            <p:ph idx="1"/>
          </p:nvPr>
        </p:nvSpPr>
        <p:spPr>
          <a:xfrm>
            <a:off x="990600" y="1447800"/>
            <a:ext cx="10820400" cy="5029200"/>
          </a:xfrm>
        </p:spPr>
        <p:txBody>
          <a:bodyPr>
            <a:normAutofit/>
          </a:bodyPr>
          <a:lstStyle/>
          <a:p>
            <a:r>
              <a:rPr lang="en-US" sz="2400" dirty="0"/>
              <a:t>EAUC Meeting at the UEDA Annual Conference in Reno</a:t>
            </a:r>
          </a:p>
          <a:p>
            <a:pPr lvl="1"/>
            <a:r>
              <a:rPr lang="en-US" sz="2000" dirty="0"/>
              <a:t>Discussion of EDA University Center priorities (resource identification, success stories, practices)</a:t>
            </a:r>
          </a:p>
          <a:p>
            <a:r>
              <a:rPr lang="en-US" sz="2400" dirty="0"/>
              <a:t>University Economic Development Association Annual Conference</a:t>
            </a:r>
          </a:p>
          <a:p>
            <a:pPr lvl="1"/>
            <a:r>
              <a:rPr lang="en-US" sz="2000" dirty="0"/>
              <a:t>Bernadette Grafton attended</a:t>
            </a:r>
          </a:p>
          <a:p>
            <a:pPr lvl="1" fontAlgn="base"/>
            <a:r>
              <a:rPr lang="en-US" sz="2000" dirty="0"/>
              <a:t>Dennis Alvord, EDA’s Deputy Assistant Secretary for Economic Development, Department of Commerce, participated in a “fireside chat” with CSU, Northridge President Diane Harrison</a:t>
            </a:r>
          </a:p>
          <a:p>
            <a:r>
              <a:rPr lang="en-US" sz="2400" dirty="0"/>
              <a:t>EAUC Membership 2020</a:t>
            </a:r>
          </a:p>
          <a:p>
            <a:pPr lvl="1"/>
            <a:r>
              <a:rPr lang="en-US" sz="2000" dirty="0"/>
              <a:t>Discount to the EAUC annual conference</a:t>
            </a:r>
          </a:p>
          <a:p>
            <a:pPr lvl="1"/>
            <a:r>
              <a:rPr lang="en-US" sz="2000" dirty="0"/>
              <a:t>Newsletter/News/Legislative Updates</a:t>
            </a:r>
          </a:p>
          <a:p>
            <a:pPr lvl="1"/>
            <a:r>
              <a:rPr lang="en-US" sz="2000" dirty="0"/>
              <a:t>Members Only Web Content</a:t>
            </a:r>
          </a:p>
          <a:p>
            <a:r>
              <a:rPr lang="en-US" sz="2400" dirty="0"/>
              <a:t>EAUC Annual Conference in Washington DC – March 2020</a:t>
            </a:r>
          </a:p>
          <a:p>
            <a:endParaRPr lang="en-US" dirty="0"/>
          </a:p>
        </p:txBody>
      </p:sp>
    </p:spTree>
    <p:extLst>
      <p:ext uri="{BB962C8B-B14F-4D97-AF65-F5344CB8AC3E}">
        <p14:creationId xmlns:p14="http://schemas.microsoft.com/office/powerpoint/2010/main" val="224370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8A64-7706-4E9B-8F3D-53E18FF0C44B}"/>
              </a:ext>
            </a:extLst>
          </p:cNvPr>
          <p:cNvSpPr>
            <a:spLocks noGrp="1"/>
          </p:cNvSpPr>
          <p:nvPr>
            <p:ph type="title"/>
          </p:nvPr>
        </p:nvSpPr>
        <p:spPr>
          <a:xfrm>
            <a:off x="609600" y="467360"/>
            <a:ext cx="10896600" cy="980440"/>
          </a:xfrm>
        </p:spPr>
        <p:txBody>
          <a:bodyPr>
            <a:normAutofit fontScale="90000"/>
          </a:bodyPr>
          <a:lstStyle/>
          <a:p>
            <a:r>
              <a:rPr lang="en-US" dirty="0"/>
              <a:t>Educational Association of University Centers Annual Conference</a:t>
            </a:r>
            <a:br>
              <a:rPr lang="en-US" dirty="0"/>
            </a:br>
            <a:r>
              <a:rPr lang="en-US" dirty="0"/>
              <a:t>Week of March 15</a:t>
            </a:r>
            <a:r>
              <a:rPr lang="en-US" baseline="30000" dirty="0"/>
              <a:t>th</a:t>
            </a:r>
            <a:r>
              <a:rPr lang="en-US" dirty="0"/>
              <a:t>, 2020 </a:t>
            </a:r>
          </a:p>
        </p:txBody>
      </p:sp>
      <p:sp>
        <p:nvSpPr>
          <p:cNvPr id="3" name="Content Placeholder 2">
            <a:extLst>
              <a:ext uri="{FF2B5EF4-FFF2-40B4-BE49-F238E27FC236}">
                <a16:creationId xmlns:a16="http://schemas.microsoft.com/office/drawing/2014/main" id="{86896690-B266-4790-8731-CAC6A9259131}"/>
              </a:ext>
            </a:extLst>
          </p:cNvPr>
          <p:cNvSpPr>
            <a:spLocks noGrp="1"/>
          </p:cNvSpPr>
          <p:nvPr>
            <p:ph idx="1"/>
          </p:nvPr>
        </p:nvSpPr>
        <p:spPr>
          <a:xfrm>
            <a:off x="609600" y="1752600"/>
            <a:ext cx="10241280" cy="4953000"/>
          </a:xfrm>
        </p:spPr>
        <p:txBody>
          <a:bodyPr>
            <a:normAutofit fontScale="32500" lnSpcReduction="20000"/>
          </a:bodyPr>
          <a:lstStyle/>
          <a:p>
            <a:pPr>
              <a:spcBef>
                <a:spcPts val="600"/>
              </a:spcBef>
            </a:pPr>
            <a:r>
              <a:rPr lang="en-US" sz="6400" dirty="0"/>
              <a:t>US Department of Commerce, Economic Development Administration (EDA)</a:t>
            </a:r>
          </a:p>
          <a:p>
            <a:pPr>
              <a:spcBef>
                <a:spcPts val="600"/>
              </a:spcBef>
            </a:pPr>
            <a:r>
              <a:rPr lang="en-US" sz="6400" dirty="0"/>
              <a:t>US Dept of Labor</a:t>
            </a:r>
          </a:p>
          <a:p>
            <a:pPr>
              <a:spcBef>
                <a:spcPts val="600"/>
              </a:spcBef>
            </a:pPr>
            <a:r>
              <a:rPr lang="en-US" sz="6400" dirty="0"/>
              <a:t>National Institute of Standards and Technology (NIST)</a:t>
            </a:r>
          </a:p>
          <a:p>
            <a:pPr>
              <a:spcBef>
                <a:spcPts val="600"/>
              </a:spcBef>
            </a:pPr>
            <a:r>
              <a:rPr lang="en-US" sz="6400" dirty="0"/>
              <a:t>Dept of Defense</a:t>
            </a:r>
          </a:p>
          <a:p>
            <a:pPr>
              <a:spcBef>
                <a:spcPts val="600"/>
              </a:spcBef>
            </a:pPr>
            <a:r>
              <a:rPr lang="en-US" sz="6400" dirty="0"/>
              <a:t>US Dept. of Agriculture</a:t>
            </a:r>
          </a:p>
          <a:p>
            <a:pPr>
              <a:spcBef>
                <a:spcPts val="600"/>
              </a:spcBef>
            </a:pPr>
            <a:r>
              <a:rPr lang="en-US" sz="6400" dirty="0"/>
              <a:t>National Science Foundation</a:t>
            </a:r>
          </a:p>
          <a:p>
            <a:pPr>
              <a:spcBef>
                <a:spcPts val="600"/>
              </a:spcBef>
            </a:pPr>
            <a:r>
              <a:rPr lang="en-US" sz="6400" dirty="0"/>
              <a:t>US House of Representatives staff</a:t>
            </a:r>
          </a:p>
          <a:p>
            <a:pPr>
              <a:spcBef>
                <a:spcPts val="600"/>
              </a:spcBef>
            </a:pPr>
            <a:r>
              <a:rPr lang="en-US" sz="6400" dirty="0"/>
              <a:t>US Senate Staff</a:t>
            </a:r>
          </a:p>
          <a:p>
            <a:pPr>
              <a:spcBef>
                <a:spcPts val="600"/>
              </a:spcBef>
            </a:pPr>
            <a:r>
              <a:rPr lang="en-US" sz="6400" dirty="0"/>
              <a:t>Brookings Institution</a:t>
            </a:r>
          </a:p>
          <a:p>
            <a:pPr>
              <a:spcBef>
                <a:spcPts val="600"/>
              </a:spcBef>
            </a:pPr>
            <a:r>
              <a:rPr lang="en-US" sz="6400" dirty="0"/>
              <a:t>Heritage Foundation</a:t>
            </a:r>
          </a:p>
          <a:p>
            <a:pPr>
              <a:spcBef>
                <a:spcPts val="600"/>
              </a:spcBef>
            </a:pPr>
            <a:r>
              <a:rPr lang="en-US" sz="6400" dirty="0"/>
              <a:t>University Government Relations Officers</a:t>
            </a:r>
          </a:p>
          <a:p>
            <a:pPr>
              <a:spcBef>
                <a:spcPts val="600"/>
              </a:spcBef>
            </a:pPr>
            <a:r>
              <a:rPr lang="en-US" sz="6400" dirty="0"/>
              <a:t>National Association of Development Organizations</a:t>
            </a:r>
          </a:p>
          <a:p>
            <a:pPr>
              <a:spcBef>
                <a:spcPts val="600"/>
              </a:spcBef>
            </a:pPr>
            <a:r>
              <a:rPr lang="en-US" sz="6400" dirty="0"/>
              <a:t>International Economic Development Association</a:t>
            </a:r>
          </a:p>
          <a:p>
            <a:pPr>
              <a:spcBef>
                <a:spcPts val="600"/>
              </a:spcBef>
            </a:pPr>
            <a:r>
              <a:rPr lang="en-US" sz="6400" dirty="0"/>
              <a:t>National Association of Counties</a:t>
            </a:r>
          </a:p>
          <a:p>
            <a:pPr>
              <a:spcBef>
                <a:spcPts val="600"/>
              </a:spcBef>
            </a:pPr>
            <a:r>
              <a:rPr lang="en-US" sz="6400" dirty="0"/>
              <a:t>Panels of University Center Directors to speak about innovative programs and projects</a:t>
            </a:r>
          </a:p>
        </p:txBody>
      </p:sp>
    </p:spTree>
    <p:extLst>
      <p:ext uri="{BB962C8B-B14F-4D97-AF65-F5344CB8AC3E}">
        <p14:creationId xmlns:p14="http://schemas.microsoft.com/office/powerpoint/2010/main" val="13285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675640"/>
          </a:xfrm>
        </p:spPr>
        <p:txBody>
          <a:bodyPr>
            <a:normAutofit/>
          </a:bodyPr>
          <a:lstStyle/>
          <a:p>
            <a:r>
              <a:rPr lang="en-US" dirty="0"/>
              <a:t>Update from EDA</a:t>
            </a:r>
          </a:p>
        </p:txBody>
      </p:sp>
      <p:sp>
        <p:nvSpPr>
          <p:cNvPr id="3" name="Content Placeholder 2">
            <a:extLst>
              <a:ext uri="{FF2B5EF4-FFF2-40B4-BE49-F238E27FC236}">
                <a16:creationId xmlns:a16="http://schemas.microsoft.com/office/drawing/2014/main" id="{218E8342-96E7-4BE2-BC44-C8D4BDEF80EE}"/>
              </a:ext>
            </a:extLst>
          </p:cNvPr>
          <p:cNvSpPr>
            <a:spLocks noGrp="1"/>
          </p:cNvSpPr>
          <p:nvPr>
            <p:ph idx="1"/>
          </p:nvPr>
        </p:nvSpPr>
        <p:spPr>
          <a:xfrm>
            <a:off x="1219200" y="1447800"/>
            <a:ext cx="9631680" cy="4581779"/>
          </a:xfrm>
        </p:spPr>
        <p:txBody>
          <a:bodyPr>
            <a:normAutofit fontScale="92500"/>
          </a:bodyPr>
          <a:lstStyle/>
          <a:p>
            <a:pPr lvl="1"/>
            <a:endParaRPr lang="en-US" dirty="0"/>
          </a:p>
          <a:p>
            <a:r>
              <a:rPr lang="en-US" sz="2800" dirty="0"/>
              <a:t>Upcoming Events</a:t>
            </a:r>
          </a:p>
          <a:p>
            <a:pPr lvl="1"/>
            <a:r>
              <a:rPr lang="en-US" sz="2400" dirty="0"/>
              <a:t>2019 National Brownfields Training Conference in Los Angeles, CA: Dec 11-13</a:t>
            </a:r>
          </a:p>
          <a:p>
            <a:r>
              <a:rPr lang="en-US" sz="2800" dirty="0"/>
              <a:t>New Tools</a:t>
            </a:r>
          </a:p>
          <a:p>
            <a:pPr lvl="1"/>
            <a:r>
              <a:rPr lang="en-US" sz="2400" dirty="0"/>
              <a:t>The Regionizer </a:t>
            </a:r>
            <a:r>
              <a:rPr lang="en-US" sz="2400" dirty="0">
                <a:hlinkClick r:id="rId3"/>
              </a:rPr>
              <a:t>http://www.statsamerica.org/reg</a:t>
            </a:r>
            <a:r>
              <a:rPr lang="en-US" sz="2400" dirty="0"/>
              <a:t> </a:t>
            </a:r>
          </a:p>
          <a:p>
            <a:pPr lvl="1"/>
            <a:r>
              <a:rPr lang="en-US" sz="2400" dirty="0"/>
              <a:t>USA Opportunity Zones Tool </a:t>
            </a:r>
            <a:r>
              <a:rPr lang="en-US" sz="2400" dirty="0">
                <a:hlinkClick r:id="rId4"/>
              </a:rPr>
              <a:t>www.statsamerica.org/opportunity</a:t>
            </a:r>
            <a:endParaRPr lang="en-US" sz="2400" dirty="0"/>
          </a:p>
          <a:p>
            <a:r>
              <a:rPr lang="en-US" sz="2800" dirty="0"/>
              <a:t>New Notice of Funding Opportunity (NOFO)</a:t>
            </a:r>
          </a:p>
          <a:p>
            <a:pPr lvl="1"/>
            <a:r>
              <a:rPr lang="en-US" sz="2400" dirty="0"/>
              <a:t>FY 2020 Public Works and Economic Adjustment Assistance Programs (PWEAA)</a:t>
            </a:r>
          </a:p>
          <a:p>
            <a:pPr lvl="1"/>
            <a:r>
              <a:rPr lang="en-US" sz="2400" dirty="0"/>
              <a:t>Accelerate R2 Network Challenge</a:t>
            </a:r>
          </a:p>
          <a:p>
            <a:endParaRPr lang="en-US" dirty="0"/>
          </a:p>
        </p:txBody>
      </p:sp>
    </p:spTree>
    <p:extLst>
      <p:ext uri="{BB962C8B-B14F-4D97-AF65-F5344CB8AC3E}">
        <p14:creationId xmlns:p14="http://schemas.microsoft.com/office/powerpoint/2010/main" val="14068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9509760" cy="523240"/>
          </a:xfrm>
        </p:spPr>
        <p:txBody>
          <a:bodyPr>
            <a:normAutofit fontScale="90000"/>
          </a:bodyPr>
          <a:lstStyle/>
          <a:p>
            <a:r>
              <a:rPr lang="en-US" dirty="0"/>
              <a:t>EDA Funding Opportunities</a:t>
            </a:r>
          </a:p>
        </p:txBody>
      </p:sp>
      <p:sp>
        <p:nvSpPr>
          <p:cNvPr id="3" name="Content Placeholder 2">
            <a:extLst>
              <a:ext uri="{FF2B5EF4-FFF2-40B4-BE49-F238E27FC236}">
                <a16:creationId xmlns:a16="http://schemas.microsoft.com/office/drawing/2014/main" id="{218E8342-96E7-4BE2-BC44-C8D4BDEF80EE}"/>
              </a:ext>
            </a:extLst>
          </p:cNvPr>
          <p:cNvSpPr>
            <a:spLocks noGrp="1"/>
          </p:cNvSpPr>
          <p:nvPr>
            <p:ph idx="1"/>
          </p:nvPr>
        </p:nvSpPr>
        <p:spPr>
          <a:xfrm>
            <a:off x="838200" y="1219200"/>
            <a:ext cx="11049000" cy="5105400"/>
          </a:xfrm>
        </p:spPr>
        <p:txBody>
          <a:bodyPr>
            <a:normAutofit fontScale="85000" lnSpcReduction="20000"/>
          </a:bodyPr>
          <a:lstStyle/>
          <a:p>
            <a:pPr lvl="1"/>
            <a:endParaRPr lang="en-US" dirty="0"/>
          </a:p>
          <a:p>
            <a:r>
              <a:rPr lang="en-US" sz="2800" dirty="0"/>
              <a:t>Public Works and Economic Adjustment Assistance (known as PWEDA)</a:t>
            </a:r>
          </a:p>
          <a:p>
            <a:pPr lvl="1"/>
            <a:r>
              <a:rPr lang="en-US" sz="2400" dirty="0"/>
              <a:t>Applications accepted on a rolling basis</a:t>
            </a:r>
          </a:p>
          <a:p>
            <a:r>
              <a:rPr lang="en-US" sz="2800" dirty="0"/>
              <a:t>Short Term Planning and Local Technical Assistance</a:t>
            </a:r>
          </a:p>
          <a:p>
            <a:pPr lvl="1"/>
            <a:r>
              <a:rPr lang="en-US" sz="2400" dirty="0"/>
              <a:t>Applications accepted on a rolling basis; new NOFO to be available soon</a:t>
            </a:r>
          </a:p>
          <a:p>
            <a:r>
              <a:rPr lang="en-US" sz="2800" dirty="0"/>
              <a:t>Regional Innovation Strategies (RIS) Program</a:t>
            </a:r>
          </a:p>
          <a:p>
            <a:pPr lvl="1"/>
            <a:r>
              <a:rPr lang="en-US" sz="2400" dirty="0"/>
              <a:t>“Expects to announce competitions/grant opportunities for FY2020, pending appropriations.”</a:t>
            </a:r>
          </a:p>
          <a:p>
            <a:r>
              <a:rPr lang="en-US" sz="2800" dirty="0"/>
              <a:t>2019 Disaster Supplemental (new)</a:t>
            </a:r>
          </a:p>
          <a:p>
            <a:pPr lvl="1"/>
            <a:r>
              <a:rPr lang="en-US" sz="2400" dirty="0"/>
              <a:t>Applications accepted on a rolling basis</a:t>
            </a:r>
          </a:p>
          <a:p>
            <a:pPr lvl="1"/>
            <a:r>
              <a:rPr lang="en-US" sz="2400" dirty="0"/>
              <a:t>Funding available for communities impacted by natural disasters in 2018 and Floods and Tornadoes in 2019</a:t>
            </a:r>
          </a:p>
          <a:p>
            <a:r>
              <a:rPr lang="en-US" sz="2800" dirty="0"/>
              <a:t>University Center Program</a:t>
            </a:r>
          </a:p>
          <a:p>
            <a:pPr lvl="1"/>
            <a:r>
              <a:rPr lang="en-US" sz="2400" dirty="0"/>
              <a:t>Next funding cycle: FY2021 (CRO and PRO)</a:t>
            </a:r>
          </a:p>
          <a:p>
            <a:endParaRPr lang="en-US" dirty="0"/>
          </a:p>
        </p:txBody>
      </p:sp>
    </p:spTree>
    <p:extLst>
      <p:ext uri="{BB962C8B-B14F-4D97-AF65-F5344CB8AC3E}">
        <p14:creationId xmlns:p14="http://schemas.microsoft.com/office/powerpoint/2010/main" val="25495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A2AD-2D86-42E6-A791-1D6853ED5B79}"/>
              </a:ext>
            </a:extLst>
          </p:cNvPr>
          <p:cNvSpPr>
            <a:spLocks noGrp="1"/>
          </p:cNvSpPr>
          <p:nvPr>
            <p:ph type="title"/>
          </p:nvPr>
        </p:nvSpPr>
        <p:spPr>
          <a:xfrm>
            <a:off x="1341120" y="304800"/>
            <a:ext cx="9509760" cy="675640"/>
          </a:xfrm>
        </p:spPr>
        <p:txBody>
          <a:bodyPr/>
          <a:lstStyle/>
          <a:p>
            <a:r>
              <a:rPr lang="en-US" dirty="0"/>
              <a:t>Our Speakers this month</a:t>
            </a:r>
          </a:p>
        </p:txBody>
      </p:sp>
      <p:pic>
        <p:nvPicPr>
          <p:cNvPr id="6" name="Content Placeholder 5" descr="A person wearing a suit and tie smiling at the camera&#10;&#10;Description automatically generated">
            <a:extLst>
              <a:ext uri="{FF2B5EF4-FFF2-40B4-BE49-F238E27FC236}">
                <a16:creationId xmlns:a16="http://schemas.microsoft.com/office/drawing/2014/main" id="{C028B029-9E4B-4DD5-B28E-57421F8E9CA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79119" y="1901826"/>
            <a:ext cx="3329647" cy="3196114"/>
          </a:xfrm>
        </p:spPr>
      </p:pic>
      <p:pic>
        <p:nvPicPr>
          <p:cNvPr id="8" name="Content Placeholder 7" descr="A person wearing a suit and tie smiling at the camera&#10;&#10;Description automatically generated">
            <a:extLst>
              <a:ext uri="{FF2B5EF4-FFF2-40B4-BE49-F238E27FC236}">
                <a16:creationId xmlns:a16="http://schemas.microsoft.com/office/drawing/2014/main" id="{A606EA81-4C6C-433D-AF84-470B41C684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4800" y="1905138"/>
            <a:ext cx="2133599" cy="3196114"/>
          </a:xfrm>
        </p:spPr>
      </p:pic>
      <p:sp>
        <p:nvSpPr>
          <p:cNvPr id="9" name="Rectangle 8">
            <a:extLst>
              <a:ext uri="{FF2B5EF4-FFF2-40B4-BE49-F238E27FC236}">
                <a16:creationId xmlns:a16="http://schemas.microsoft.com/office/drawing/2014/main" id="{A7193EE2-E3E6-4260-BA66-1B7E105DFD96}"/>
              </a:ext>
            </a:extLst>
          </p:cNvPr>
          <p:cNvSpPr/>
          <p:nvPr/>
        </p:nvSpPr>
        <p:spPr>
          <a:xfrm>
            <a:off x="2438400" y="5181600"/>
            <a:ext cx="1980029" cy="369332"/>
          </a:xfrm>
          <a:prstGeom prst="rect">
            <a:avLst/>
          </a:prstGeom>
        </p:spPr>
        <p:txBody>
          <a:bodyPr wrap="none">
            <a:spAutoFit/>
          </a:bodyPr>
          <a:lstStyle/>
          <a:p>
            <a:r>
              <a:rPr lang="en-US" b="1">
                <a:solidFill>
                  <a:srgbClr val="373737"/>
                </a:solidFill>
                <a:latin typeface="Arial" panose="020B0604020202020204" pitchFamily="34" charset="0"/>
              </a:rPr>
              <a:t>Craig Buerstatte</a:t>
            </a:r>
            <a:endParaRPr lang="en-US" dirty="0"/>
          </a:p>
        </p:txBody>
      </p:sp>
      <p:sp>
        <p:nvSpPr>
          <p:cNvPr id="10" name="Rectangle 9">
            <a:extLst>
              <a:ext uri="{FF2B5EF4-FFF2-40B4-BE49-F238E27FC236}">
                <a16:creationId xmlns:a16="http://schemas.microsoft.com/office/drawing/2014/main" id="{9C1EBA36-D799-4508-ACFF-7ABAC128E8DF}"/>
              </a:ext>
            </a:extLst>
          </p:cNvPr>
          <p:cNvSpPr/>
          <p:nvPr/>
        </p:nvSpPr>
        <p:spPr>
          <a:xfrm>
            <a:off x="8280120" y="5181600"/>
            <a:ext cx="1473480" cy="369332"/>
          </a:xfrm>
          <a:prstGeom prst="rect">
            <a:avLst/>
          </a:prstGeom>
        </p:spPr>
        <p:txBody>
          <a:bodyPr wrap="none">
            <a:spAutoFit/>
          </a:bodyPr>
          <a:lstStyle/>
          <a:p>
            <a:r>
              <a:rPr lang="en-US" b="1" dirty="0">
                <a:solidFill>
                  <a:srgbClr val="373737"/>
                </a:solidFill>
                <a:latin typeface="Open Sans"/>
              </a:rPr>
              <a:t>Emily Miller</a:t>
            </a:r>
            <a:endParaRPr lang="en-US" dirty="0"/>
          </a:p>
        </p:txBody>
      </p:sp>
    </p:spTree>
    <p:extLst>
      <p:ext uri="{BB962C8B-B14F-4D97-AF65-F5344CB8AC3E}">
        <p14:creationId xmlns:p14="http://schemas.microsoft.com/office/powerpoint/2010/main" val="19212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84960"/>
            <a:ext cx="11582400" cy="4876800"/>
          </a:xfrm>
          <a:prstGeom prst="rect">
            <a:avLst/>
          </a:prstGeom>
          <a:noFill/>
        </p:spPr>
        <p:txBody>
          <a:bodyPr wrap="square" rtlCol="0">
            <a:noAutofit/>
          </a:bodyPr>
          <a:lstStyle/>
          <a:p>
            <a:pPr algn="ctr" defTabSz="609585" fontAlgn="base">
              <a:spcBef>
                <a:spcPct val="0"/>
              </a:spcBef>
              <a:spcAft>
                <a:spcPct val="0"/>
              </a:spcAft>
            </a:pPr>
            <a:r>
              <a:rPr lang="en-US" sz="3200" i="1" dirty="0">
                <a:solidFill>
                  <a:srgbClr val="005A8B"/>
                </a:solidFill>
                <a:latin typeface="Georgia" panose="02040502050405020303" pitchFamily="18" charset="0"/>
                <a:ea typeface="ＭＳ Ｐゴシック" pitchFamily="-108" charset="-128"/>
              </a:rPr>
              <a:t>EDA’s 2019 </a:t>
            </a:r>
            <a:r>
              <a:rPr lang="en-US" sz="3200" b="1" cap="small" dirty="0">
                <a:solidFill>
                  <a:srgbClr val="005A8B"/>
                </a:solidFill>
                <a:latin typeface="Arial Narrow" panose="020B0606020202030204" pitchFamily="34" charset="0"/>
                <a:ea typeface="ＭＳ Ｐゴシック" pitchFamily="-108" charset="-128"/>
              </a:rPr>
              <a:t>regional innovation strategies program </a:t>
            </a:r>
            <a:r>
              <a:rPr lang="en-US" sz="3200" i="1" dirty="0">
                <a:solidFill>
                  <a:srgbClr val="005A8B"/>
                </a:solidFill>
                <a:latin typeface="Georgia" panose="02040502050405020303" pitchFamily="18" charset="0"/>
                <a:ea typeface="ＭＳ Ｐゴシック" pitchFamily="-108" charset="-128"/>
              </a:rPr>
              <a:t>consisted of the </a:t>
            </a:r>
            <a:r>
              <a:rPr lang="en-US" sz="3200" b="1" cap="small" dirty="0">
                <a:solidFill>
                  <a:srgbClr val="005A8B"/>
                </a:solidFill>
                <a:latin typeface="Arial Narrow" panose="020B0606020202030204" pitchFamily="34" charset="0"/>
                <a:ea typeface="ＭＳ Ｐゴシック" pitchFamily="-108" charset="-128"/>
              </a:rPr>
              <a:t>i6 challenge</a:t>
            </a:r>
            <a:r>
              <a:rPr lang="en-US" sz="3200" i="1" dirty="0">
                <a:solidFill>
                  <a:srgbClr val="005A8B"/>
                </a:solidFill>
                <a:latin typeface="Georgia" panose="02040502050405020303" pitchFamily="18" charset="0"/>
                <a:ea typeface="ＭＳ Ｐゴシック" pitchFamily="-108" charset="-128"/>
              </a:rPr>
              <a:t> and </a:t>
            </a:r>
            <a:r>
              <a:rPr lang="en-US" sz="3200" b="1" cap="small" dirty="0">
                <a:solidFill>
                  <a:srgbClr val="005A8B"/>
                </a:solidFill>
                <a:latin typeface="Arial Narrow" panose="020B0606020202030204" pitchFamily="34" charset="0"/>
                <a:ea typeface="ＭＳ Ｐゴシック" pitchFamily="-108" charset="-128"/>
              </a:rPr>
              <a:t>seed fund support</a:t>
            </a:r>
            <a:r>
              <a:rPr lang="en-US" sz="3200" i="1" dirty="0">
                <a:solidFill>
                  <a:srgbClr val="005A8B"/>
                </a:solidFill>
                <a:latin typeface="Georgia" panose="02040502050405020303" pitchFamily="18" charset="0"/>
                <a:ea typeface="ＭＳ Ｐゴシック" pitchFamily="-108" charset="-128"/>
              </a:rPr>
              <a:t> grant competitions – </a:t>
            </a:r>
            <a:r>
              <a:rPr lang="en-US" sz="3200" i="1" dirty="0">
                <a:solidFill>
                  <a:srgbClr val="1F497D"/>
                </a:solidFill>
                <a:latin typeface="Georgia" panose="02040502050405020303" pitchFamily="18" charset="0"/>
                <a:ea typeface="ＭＳ Ｐゴシック" pitchFamily="-108" charset="-128"/>
              </a:rPr>
              <a:t>awarding </a:t>
            </a:r>
            <a:r>
              <a:rPr lang="en-US" sz="3200" b="1" i="1" dirty="0">
                <a:solidFill>
                  <a:srgbClr val="1F497D"/>
                </a:solidFill>
                <a:latin typeface="Georgia" panose="02040502050405020303" pitchFamily="18" charset="0"/>
                <a:ea typeface="ＭＳ Ｐゴシック" pitchFamily="-108" charset="-128"/>
              </a:rPr>
              <a:t>~$23.5 million </a:t>
            </a:r>
            <a:r>
              <a:rPr lang="en-US" sz="3200" i="1" dirty="0">
                <a:solidFill>
                  <a:srgbClr val="005A8B"/>
                </a:solidFill>
                <a:latin typeface="Georgia" panose="02040502050405020303" pitchFamily="18" charset="0"/>
                <a:ea typeface="ＭＳ Ｐゴシック" pitchFamily="-108" charset="-128"/>
              </a:rPr>
              <a:t>to support innovation and entrepreneurship driven economic development.</a:t>
            </a:r>
          </a:p>
          <a:p>
            <a:pPr algn="ctr" defTabSz="609585" fontAlgn="base">
              <a:spcBef>
                <a:spcPct val="0"/>
              </a:spcBef>
              <a:spcAft>
                <a:spcPct val="0"/>
              </a:spcAft>
            </a:pPr>
            <a:endParaRPr lang="en-US" sz="16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r>
              <a:rPr lang="en-US" sz="3200" dirty="0">
                <a:solidFill>
                  <a:prstClr val="black"/>
                </a:solidFill>
                <a:latin typeface="Arial" pitchFamily="-108" charset="0"/>
                <a:ea typeface="ＭＳ Ｐゴシック" pitchFamily="-108" charset="-128"/>
                <a:hlinkClick r:id="rId3"/>
              </a:rPr>
              <a:t>https://www.eda.gov/oie/ris/</a:t>
            </a:r>
            <a:endParaRPr lang="en-US" sz="3200" dirty="0">
              <a:solidFill>
                <a:prstClr val="black"/>
              </a:solidFill>
              <a:latin typeface="Arial" pitchFamily="-108" charset="0"/>
              <a:ea typeface="ＭＳ Ｐゴシック" pitchFamily="-108" charset="-128"/>
            </a:endParaRPr>
          </a:p>
          <a:p>
            <a:pPr algn="ctr" defTabSz="609585" fontAlgn="base">
              <a:spcBef>
                <a:spcPct val="0"/>
              </a:spcBef>
              <a:spcAft>
                <a:spcPct val="0"/>
              </a:spcAft>
            </a:pPr>
            <a:endParaRPr lang="en-US" sz="16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endParaRPr lang="en-US" sz="16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r>
              <a:rPr lang="en-US" sz="3200" i="1" dirty="0">
                <a:solidFill>
                  <a:srgbClr val="1F497D"/>
                </a:solidFill>
                <a:latin typeface="Georgia" panose="02040502050405020303" pitchFamily="18" charset="0"/>
                <a:ea typeface="ＭＳ Ｐゴシック" pitchFamily="-108" charset="-128"/>
              </a:rPr>
              <a:t>EDA anticipates releasing NEW competition in </a:t>
            </a:r>
            <a:r>
              <a:rPr lang="en-US" sz="3200" i="1" dirty="0">
                <a:solidFill>
                  <a:srgbClr val="FF0000"/>
                </a:solidFill>
                <a:latin typeface="Georgia" panose="02040502050405020303" pitchFamily="18" charset="0"/>
                <a:ea typeface="ＭＳ Ｐゴシック" pitchFamily="-108" charset="-128"/>
              </a:rPr>
              <a:t>early 2020</a:t>
            </a:r>
            <a:endParaRPr lang="en-US" sz="3200" i="1" dirty="0">
              <a:solidFill>
                <a:srgbClr val="005A8B"/>
              </a:solidFill>
              <a:latin typeface="Georgia" panose="02040502050405020303" pitchFamily="18" charset="0"/>
              <a:ea typeface="ＭＳ Ｐゴシック" pitchFamily="-108" charset="-128"/>
            </a:endParaRPr>
          </a:p>
          <a:p>
            <a:pPr algn="ctr" defTabSz="609585" fontAlgn="base">
              <a:spcBef>
                <a:spcPct val="0"/>
              </a:spcBef>
              <a:spcAft>
                <a:spcPct val="0"/>
              </a:spcAft>
            </a:pPr>
            <a:endParaRPr lang="en-US" sz="3200" b="1" i="1" u="sng" cap="small" dirty="0">
              <a:solidFill>
                <a:srgbClr val="FF0000"/>
              </a:solidFill>
              <a:latin typeface="Arial Narrow" panose="020B0606020202030204" pitchFamily="34" charset="0"/>
              <a:ea typeface="ＭＳ Ｐゴシック" pitchFamily="-108" charset="-128"/>
            </a:endParaRPr>
          </a:p>
          <a:p>
            <a:pPr algn="ctr" defTabSz="609585" fontAlgn="base">
              <a:spcBef>
                <a:spcPct val="0"/>
              </a:spcBef>
              <a:spcAft>
                <a:spcPct val="0"/>
              </a:spcAft>
            </a:pPr>
            <a:r>
              <a:rPr lang="en-US" sz="3200" b="1" i="1" u="sng" cap="small" dirty="0">
                <a:solidFill>
                  <a:srgbClr val="FF0000"/>
                </a:solidFill>
                <a:latin typeface="Arial Narrow" panose="020B0606020202030204" pitchFamily="34" charset="0"/>
                <a:ea typeface="ＭＳ Ｐゴシック" pitchFamily="-108" charset="-128"/>
              </a:rPr>
              <a:t>Applications may be due as early as March 2020 </a:t>
            </a:r>
            <a:endParaRPr lang="en-US" sz="2667" i="1" dirty="0">
              <a:solidFill>
                <a:srgbClr val="FF0000"/>
              </a:solidFill>
              <a:latin typeface="Georgia" panose="02040502050405020303" pitchFamily="18" charset="0"/>
              <a:ea typeface="ＭＳ Ｐゴシック" pitchFamily="-108" charset="-128"/>
            </a:endParaRPr>
          </a:p>
        </p:txBody>
      </p:sp>
      <p:sp>
        <p:nvSpPr>
          <p:cNvPr id="5" name="TextBox 4"/>
          <p:cNvSpPr txBox="1"/>
          <p:nvPr/>
        </p:nvSpPr>
        <p:spPr>
          <a:xfrm>
            <a:off x="4757058" y="271736"/>
            <a:ext cx="5741609" cy="831061"/>
          </a:xfrm>
          <a:prstGeom prst="rect">
            <a:avLst/>
          </a:prstGeom>
          <a:noFill/>
        </p:spPr>
        <p:txBody>
          <a:bodyPr wrap="square" lIns="0" tIns="0" rIns="0" bIns="0">
            <a:spAutoFit/>
          </a:bodyPr>
          <a:lstStyle/>
          <a:p>
            <a:pPr algn="r" defTabSz="609585">
              <a:spcAft>
                <a:spcPts val="400"/>
              </a:spcAft>
              <a:defRPr/>
            </a:pPr>
            <a:r>
              <a:rPr lang="en-US" sz="3200" b="1" cap="all" spc="333" dirty="0">
                <a:solidFill>
                  <a:srgbClr val="005A8B"/>
                </a:solidFill>
                <a:latin typeface="Arial Narrow"/>
                <a:ea typeface="ＭＳ Ｐゴシック" pitchFamily="-108" charset="-128"/>
                <a:cs typeface="Arial Narrow"/>
              </a:rPr>
              <a:t>The RIS Program</a:t>
            </a:r>
          </a:p>
          <a:p>
            <a:pPr algn="r" defTabSz="609585">
              <a:spcAft>
                <a:spcPts val="400"/>
              </a:spcAft>
              <a:defRPr/>
            </a:pPr>
            <a:r>
              <a:rPr lang="en-US" sz="1867" i="1" dirty="0">
                <a:solidFill>
                  <a:srgbClr val="723D14"/>
                </a:solidFill>
                <a:latin typeface="Georgia" pitchFamily="-108" charset="0"/>
                <a:ea typeface="ＭＳ Ｐゴシック" pitchFamily="-108" charset="-128"/>
              </a:rPr>
              <a:t>the seventh round</a:t>
            </a:r>
            <a:endParaRPr lang="en-US" sz="1867" b="1" cap="all" spc="333" dirty="0">
              <a:solidFill>
                <a:srgbClr val="005A8B"/>
              </a:solidFill>
              <a:latin typeface="Arial Narrow"/>
              <a:ea typeface="ＭＳ Ｐゴシック" pitchFamily="-108" charset="-128"/>
              <a:cs typeface="Arial Narrow"/>
            </a:endParaRPr>
          </a:p>
        </p:txBody>
      </p:sp>
    </p:spTree>
    <p:extLst>
      <p:ext uri="{BB962C8B-B14F-4D97-AF65-F5344CB8AC3E}">
        <p14:creationId xmlns:p14="http://schemas.microsoft.com/office/powerpoint/2010/main" val="4660797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3618" y="271736"/>
            <a:ext cx="6225049" cy="831061"/>
          </a:xfrm>
          <a:prstGeom prst="rect">
            <a:avLst/>
          </a:prstGeom>
          <a:noFill/>
        </p:spPr>
        <p:txBody>
          <a:bodyPr wrap="square" lIns="0" tIns="0" rIns="0" bIns="0">
            <a:spAutoFit/>
          </a:bodyPr>
          <a:lstStyle/>
          <a:p>
            <a:pPr algn="r" defTabSz="609585">
              <a:spcAft>
                <a:spcPts val="400"/>
              </a:spcAft>
              <a:defRPr/>
            </a:pPr>
            <a:r>
              <a:rPr lang="en-US" sz="3200" b="1" spc="333" dirty="0">
                <a:solidFill>
                  <a:srgbClr val="005A8B"/>
                </a:solidFill>
                <a:latin typeface="Arial Narrow"/>
                <a:ea typeface="ＭＳ Ｐゴシック" pitchFamily="-108" charset="-128"/>
                <a:cs typeface="Arial Narrow"/>
              </a:rPr>
              <a:t>i</a:t>
            </a:r>
            <a:r>
              <a:rPr lang="en-US" sz="3200" b="1" cap="all" spc="333" dirty="0">
                <a:solidFill>
                  <a:srgbClr val="005A8B"/>
                </a:solidFill>
                <a:latin typeface="Arial Narrow"/>
                <a:ea typeface="ＭＳ Ｐゴシック" pitchFamily="-108" charset="-128"/>
                <a:cs typeface="Arial Narrow"/>
              </a:rPr>
              <a:t>6 challenge</a:t>
            </a:r>
          </a:p>
          <a:p>
            <a:pPr algn="r" defTabSz="609585">
              <a:spcAft>
                <a:spcPts val="400"/>
              </a:spcAft>
              <a:defRPr/>
            </a:pPr>
            <a:r>
              <a:rPr lang="en-US" sz="1867" i="1" dirty="0">
                <a:solidFill>
                  <a:srgbClr val="723D14"/>
                </a:solidFill>
                <a:latin typeface="Georgia" pitchFamily="-108" charset="0"/>
                <a:ea typeface="ＭＳ Ｐゴシック" pitchFamily="-108" charset="-128"/>
              </a:rPr>
              <a:t>desired activities</a:t>
            </a:r>
            <a:endParaRPr lang="en-US" sz="1867" b="1" i="1" dirty="0">
              <a:solidFill>
                <a:srgbClr val="723D14"/>
              </a:solidFill>
              <a:latin typeface="Arial Narrow" pitchFamily="-108" charset="0"/>
              <a:ea typeface="ＭＳ Ｐゴシック" pitchFamily="-108" charset="-128"/>
            </a:endParaRPr>
          </a:p>
        </p:txBody>
      </p:sp>
      <p:sp>
        <p:nvSpPr>
          <p:cNvPr id="3" name="TextBox 2"/>
          <p:cNvSpPr txBox="1"/>
          <p:nvPr/>
        </p:nvSpPr>
        <p:spPr>
          <a:xfrm>
            <a:off x="304800" y="1584960"/>
            <a:ext cx="11582400" cy="4876800"/>
          </a:xfrm>
          <a:prstGeom prst="rect">
            <a:avLst/>
          </a:prstGeom>
          <a:noFill/>
        </p:spPr>
        <p:txBody>
          <a:bodyPr wrap="square" rtlCol="0" anchor="ctr" anchorCtr="0">
            <a:noAutofit/>
          </a:bodyPr>
          <a:lstStyle/>
          <a:p>
            <a:pPr algn="ctr" defTabSz="609585" fontAlgn="base">
              <a:spcBef>
                <a:spcPct val="0"/>
              </a:spcBef>
              <a:spcAft>
                <a:spcPct val="0"/>
              </a:spcAft>
            </a:pPr>
            <a:r>
              <a:rPr lang="en-US" sz="3733" i="1" dirty="0">
                <a:solidFill>
                  <a:srgbClr val="005A8B"/>
                </a:solidFill>
                <a:latin typeface="Georgia" panose="02040502050405020303" pitchFamily="18" charset="0"/>
                <a:ea typeface="ＭＳ Ｐゴシック" pitchFamily="-108" charset="-128"/>
              </a:rPr>
              <a:t>The </a:t>
            </a:r>
            <a:r>
              <a:rPr lang="en-US" sz="3733" b="1" cap="small" dirty="0">
                <a:solidFill>
                  <a:srgbClr val="005A8B"/>
                </a:solidFill>
                <a:latin typeface="Arial Narrow" panose="020B0606020202030204" pitchFamily="34" charset="0"/>
                <a:ea typeface="ＭＳ Ｐゴシック" pitchFamily="-108" charset="-128"/>
              </a:rPr>
              <a:t>i6 challenge </a:t>
            </a:r>
            <a:r>
              <a:rPr lang="en-US" sz="3733" i="1" dirty="0">
                <a:solidFill>
                  <a:srgbClr val="005A8B"/>
                </a:solidFill>
                <a:latin typeface="Georgia" panose="02040502050405020303" pitchFamily="18" charset="0"/>
                <a:ea typeface="ＭＳ Ｐゴシック" pitchFamily="-108" charset="-128"/>
              </a:rPr>
              <a:t>funds a range of programs and services that support innovation-based, high-growth entrepreneurship and startup acceleration through services such as </a:t>
            </a:r>
            <a:r>
              <a:rPr lang="en-US" sz="3733" b="1" u="sng" cap="small" dirty="0">
                <a:solidFill>
                  <a:srgbClr val="005A8B"/>
                </a:solidFill>
                <a:latin typeface="Arial Narrow" panose="020B0606020202030204" pitchFamily="34" charset="0"/>
                <a:ea typeface="ＭＳ Ｐゴシック" pitchFamily="-108" charset="-128"/>
              </a:rPr>
              <a:t>technology advisement</a:t>
            </a:r>
            <a:r>
              <a:rPr lang="en-US" sz="3733" i="1" dirty="0">
                <a:solidFill>
                  <a:srgbClr val="005A8B"/>
                </a:solidFill>
                <a:latin typeface="Georgia" panose="02040502050405020303" pitchFamily="18" charset="0"/>
                <a:ea typeface="ＭＳ Ｐゴシック" pitchFamily="-108" charset="-128"/>
              </a:rPr>
              <a:t>, </a:t>
            </a:r>
            <a:r>
              <a:rPr lang="en-US" sz="3733" b="1" u="sng" cap="small" dirty="0">
                <a:solidFill>
                  <a:srgbClr val="005A8B"/>
                </a:solidFill>
                <a:latin typeface="Arial Narrow" panose="020B0606020202030204" pitchFamily="34" charset="0"/>
                <a:ea typeface="ＭＳ Ｐゴシック" pitchFamily="-108" charset="-128"/>
              </a:rPr>
              <a:t>market evaluation</a:t>
            </a:r>
            <a:r>
              <a:rPr lang="en-US" sz="3733" i="1" dirty="0">
                <a:solidFill>
                  <a:srgbClr val="005A8B"/>
                </a:solidFill>
                <a:latin typeface="Georgia" panose="02040502050405020303" pitchFamily="18" charset="0"/>
                <a:ea typeface="ＭＳ Ｐゴシック" pitchFamily="-108" charset="-128"/>
              </a:rPr>
              <a:t>, </a:t>
            </a:r>
            <a:r>
              <a:rPr lang="en-US" sz="3733" b="1" u="sng" cap="small" dirty="0">
                <a:solidFill>
                  <a:srgbClr val="005A8B"/>
                </a:solidFill>
                <a:latin typeface="Arial Narrow" panose="020B0606020202030204" pitchFamily="34" charset="0"/>
                <a:ea typeface="ＭＳ Ｐゴシック" pitchFamily="-108" charset="-128"/>
              </a:rPr>
              <a:t>business planning</a:t>
            </a:r>
            <a:r>
              <a:rPr lang="en-US" sz="3733" i="1" dirty="0">
                <a:solidFill>
                  <a:srgbClr val="005A8B"/>
                </a:solidFill>
                <a:latin typeface="Georgia" panose="02040502050405020303" pitchFamily="18" charset="0"/>
                <a:ea typeface="ＭＳ Ｐゴシック" pitchFamily="-108" charset="-128"/>
              </a:rPr>
              <a:t>, </a:t>
            </a:r>
            <a:r>
              <a:rPr lang="en-US" sz="3733" b="1" u="sng" cap="small" dirty="0">
                <a:solidFill>
                  <a:srgbClr val="005A8B"/>
                </a:solidFill>
                <a:latin typeface="Arial Narrow" panose="020B0606020202030204" pitchFamily="34" charset="0"/>
                <a:ea typeface="ＭＳ Ｐゴシック" pitchFamily="-108" charset="-128"/>
              </a:rPr>
              <a:t>mentorship</a:t>
            </a:r>
            <a:r>
              <a:rPr lang="en-US" sz="3733" i="1" dirty="0">
                <a:solidFill>
                  <a:srgbClr val="005A8B"/>
                </a:solidFill>
                <a:latin typeface="Georgia" panose="02040502050405020303" pitchFamily="18" charset="0"/>
                <a:ea typeface="ＭＳ Ｐゴシック" pitchFamily="-108" charset="-128"/>
              </a:rPr>
              <a:t>, and </a:t>
            </a:r>
            <a:r>
              <a:rPr lang="en-US" sz="3733" b="1" u="sng" cap="small" dirty="0">
                <a:solidFill>
                  <a:srgbClr val="005A8B"/>
                </a:solidFill>
                <a:latin typeface="Arial Narrow" panose="020B0606020202030204" pitchFamily="34" charset="0"/>
                <a:ea typeface="ＭＳ Ｐゴシック" pitchFamily="-108" charset="-128"/>
              </a:rPr>
              <a:t>access to early-stage capital</a:t>
            </a:r>
            <a:r>
              <a:rPr lang="en-US" sz="3733" i="1" dirty="0">
                <a:solidFill>
                  <a:srgbClr val="005A8B"/>
                </a:solidFill>
                <a:latin typeface="Georgia" panose="02040502050405020303" pitchFamily="18" charset="0"/>
                <a:ea typeface="ＭＳ Ｐゴシック" pitchFamily="-108" charset="-128"/>
              </a:rPr>
              <a:t>.</a:t>
            </a:r>
          </a:p>
          <a:p>
            <a:pPr algn="ctr" defTabSz="609585" fontAlgn="base">
              <a:spcBef>
                <a:spcPct val="0"/>
              </a:spcBef>
              <a:spcAft>
                <a:spcPct val="0"/>
              </a:spcAft>
            </a:pPr>
            <a:endParaRPr lang="en-US" sz="1867" dirty="0">
              <a:solidFill>
                <a:srgbClr val="005A8B"/>
              </a:solidFill>
              <a:latin typeface="Arial Narrow" panose="020B0606020202030204" pitchFamily="34" charset="0"/>
              <a:ea typeface="ＭＳ Ｐゴシック" pitchFamily="-108" charset="-128"/>
            </a:endParaRPr>
          </a:p>
          <a:p>
            <a:pPr algn="ctr" defTabSz="609585" fontAlgn="base">
              <a:spcBef>
                <a:spcPct val="0"/>
              </a:spcBef>
              <a:spcAft>
                <a:spcPct val="0"/>
              </a:spcAft>
            </a:pPr>
            <a:r>
              <a:rPr lang="en-US" sz="2667" i="1" dirty="0">
                <a:solidFill>
                  <a:srgbClr val="FF0000"/>
                </a:solidFill>
                <a:latin typeface="Georgia" panose="02040502050405020303" pitchFamily="18" charset="0"/>
                <a:ea typeface="ＭＳ Ｐゴシック" pitchFamily="-108" charset="-128"/>
              </a:rPr>
              <a:t>Project funds </a:t>
            </a:r>
            <a:r>
              <a:rPr lang="en-US" sz="2667" b="1" u="sng" cap="small" dirty="0">
                <a:solidFill>
                  <a:srgbClr val="FF0000"/>
                </a:solidFill>
                <a:latin typeface="Arial Narrow" panose="020B0606020202030204" pitchFamily="34" charset="0"/>
                <a:ea typeface="ＭＳ Ｐゴシック" pitchFamily="-108" charset="-128"/>
              </a:rPr>
              <a:t>cannot</a:t>
            </a:r>
            <a:r>
              <a:rPr lang="en-US" sz="2667" i="1" dirty="0">
                <a:solidFill>
                  <a:srgbClr val="FF0000"/>
                </a:solidFill>
                <a:latin typeface="Georgia" panose="02040502050405020303" pitchFamily="18" charset="0"/>
                <a:ea typeface="ＭＳ Ｐゴシック" pitchFamily="-108" charset="-128"/>
              </a:rPr>
              <a:t> be given directly to startups.</a:t>
            </a:r>
          </a:p>
        </p:txBody>
      </p:sp>
    </p:spTree>
    <p:extLst>
      <p:ext uri="{BB962C8B-B14F-4D97-AF65-F5344CB8AC3E}">
        <p14:creationId xmlns:p14="http://schemas.microsoft.com/office/powerpoint/2010/main" val="4118427979"/>
      </p:ext>
    </p:extLst>
  </p:cSld>
  <p:clrMapOvr>
    <a:masterClrMapping/>
  </p:clrMapOvr>
  <p:transition>
    <p:fade/>
  </p:transition>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3_Custom Design">
  <a:themeElements>
    <a:clrScheme name="EDA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3B1E5"/>
      </a:hlink>
      <a:folHlink>
        <a:srgbClr val="63B1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740</TotalTime>
  <Words>1507</Words>
  <Application>Microsoft Office PowerPoint</Application>
  <PresentationFormat>Widescreen</PresentationFormat>
  <Paragraphs>183</Paragraphs>
  <Slides>18</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Narrow</vt:lpstr>
      <vt:lpstr>Calibri</vt:lpstr>
      <vt:lpstr>Corbel</vt:lpstr>
      <vt:lpstr>Courier New</vt:lpstr>
      <vt:lpstr>Euphemia</vt:lpstr>
      <vt:lpstr>Georgia</vt:lpstr>
      <vt:lpstr>Open Sans</vt:lpstr>
      <vt:lpstr>Wingdings</vt:lpstr>
      <vt:lpstr>Banded Design Blue 16x9</vt:lpstr>
      <vt:lpstr>3_Custom Design</vt:lpstr>
      <vt:lpstr>Educational Association of University Centers</vt:lpstr>
      <vt:lpstr>Agenda</vt:lpstr>
      <vt:lpstr>Updates from EAUC</vt:lpstr>
      <vt:lpstr>Educational Association of University Centers Annual Conference Week of March 15th, 2020 </vt:lpstr>
      <vt:lpstr>Update from EDA</vt:lpstr>
      <vt:lpstr>EDA Funding Opportunities</vt:lpstr>
      <vt:lpstr>Our Speakers this month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EDA Announcements - General</vt:lpstr>
      <vt:lpstr>Questions/Reminders</vt:lpstr>
    </vt:vector>
  </TitlesOfParts>
  <Company>California State University,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Dan Ripke</dc:creator>
  <cp:lastModifiedBy>Dan Ripke</cp:lastModifiedBy>
  <cp:revision>42</cp:revision>
  <dcterms:created xsi:type="dcterms:W3CDTF">2019-07-02T22:19:05Z</dcterms:created>
  <dcterms:modified xsi:type="dcterms:W3CDTF">2019-11-20T18:48:28Z</dcterms:modified>
</cp:coreProperties>
</file>